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64" r:id="rId2"/>
    <p:sldId id="256" r:id="rId3"/>
    <p:sldId id="257" r:id="rId4"/>
    <p:sldId id="258" r:id="rId5"/>
    <p:sldId id="260" r:id="rId6"/>
    <p:sldId id="262" r:id="rId7"/>
    <p:sldId id="263" r:id="rId8"/>
    <p:sldId id="261" r:id="rId9"/>
    <p:sldId id="259" r:id="rId10"/>
    <p:sldId id="265" r:id="rId11"/>
  </p:sldIdLst>
  <p:sldSz cx="12192000" cy="6858000"/>
  <p:notesSz cx="6858000" cy="9144000"/>
  <p:defaultTextStyle>
    <a:defPPr>
      <a:defRPr lang="en-CH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348"/>
    <p:restoredTop sz="86418"/>
  </p:normalViewPr>
  <p:slideViewPr>
    <p:cSldViewPr snapToGrid="0" snapToObjects="1">
      <p:cViewPr varScale="1">
        <p:scale>
          <a:sx n="109" d="100"/>
          <a:sy n="109" d="100"/>
        </p:scale>
        <p:origin x="216" y="25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681155-365A-B64E-8C84-AC4EA212B8E7}" type="datetimeFigureOut">
              <a:rPr lang="en-CH" smtClean="0"/>
              <a:t>02.09.21</a:t>
            </a:fld>
            <a:endParaRPr lang="en-C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489DA9-AB50-CC49-89BA-4CFDF92C982D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7145327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489DA9-AB50-CC49-89BA-4CFDF92C982D}" type="slidenum">
              <a:rPr lang="en-CH" smtClean="0"/>
              <a:t>1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2104693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489DA9-AB50-CC49-89BA-4CFDF92C982D}" type="slidenum">
              <a:rPr lang="en-CH" smtClean="0"/>
              <a:t>10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8160695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489DA9-AB50-CC49-89BA-4CFDF92C982D}" type="slidenum">
              <a:rPr lang="en-CH" smtClean="0"/>
              <a:t>2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2910802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489DA9-AB50-CC49-89BA-4CFDF92C982D}" type="slidenum">
              <a:rPr lang="en-CH" smtClean="0"/>
              <a:t>3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6562604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489DA9-AB50-CC49-89BA-4CFDF92C982D}" type="slidenum">
              <a:rPr lang="en-CH" smtClean="0"/>
              <a:t>4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1395586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489DA9-AB50-CC49-89BA-4CFDF92C982D}" type="slidenum">
              <a:rPr lang="en-CH" smtClean="0"/>
              <a:t>5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8795105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489DA9-AB50-CC49-89BA-4CFDF92C982D}" type="slidenum">
              <a:rPr lang="en-CH" smtClean="0"/>
              <a:t>6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5813845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489DA9-AB50-CC49-89BA-4CFDF92C982D}" type="slidenum">
              <a:rPr lang="en-CH" smtClean="0"/>
              <a:t>7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5004447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489DA9-AB50-CC49-89BA-4CFDF92C982D}" type="slidenum">
              <a:rPr lang="en-CH" smtClean="0"/>
              <a:t>8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2862953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489DA9-AB50-CC49-89BA-4CFDF92C982D}" type="slidenum">
              <a:rPr lang="en-CH" smtClean="0"/>
              <a:t>9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8449630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A0F992-30B9-BC40-9AA8-43DB281C72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1EA0D3F-251B-294B-9F9A-8DAB28C00A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5A6D21-637B-C34F-9524-642E8B9AE8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457E2-37F1-3941-B8B6-FA2739B5FF0F}" type="datetimeFigureOut">
              <a:rPr lang="en-CH" smtClean="0"/>
              <a:t>02.09.21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123A03-B6CC-B74A-82A9-D413328BA4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7C30DB-AE8F-5C47-95F6-B0AC0D84BA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F67497-3C58-934C-9617-3487C766F62B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6724715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65E946-2E92-6F4D-B1D3-AAC919A27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E822988-8233-6C4C-A802-411DC56BF6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7B1CE5-6BBA-E244-AECF-C4F7828DA1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457E2-37F1-3941-B8B6-FA2739B5FF0F}" type="datetimeFigureOut">
              <a:rPr lang="en-CH" smtClean="0"/>
              <a:t>02.09.21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FB592B-38CD-E447-A250-20AA2621E7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E696E3-9509-6743-AE48-730E6701A6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F67497-3C58-934C-9617-3487C766F62B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620289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F78F81E-AE48-194B-BF50-F8E3298A017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5488D6A-34A9-5A47-AEFF-0072D8A3AA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54047B-5DF9-F049-B66D-5CCE5FBA8F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457E2-37F1-3941-B8B6-FA2739B5FF0F}" type="datetimeFigureOut">
              <a:rPr lang="en-CH" smtClean="0"/>
              <a:t>02.09.21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D00D7A-A1CF-5946-B9A6-4BFCCFEABD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A1907-E797-9A4B-9683-175A0960E0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F67497-3C58-934C-9617-3487C766F62B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4349749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956FD3-A7E9-414D-AC5E-FE23EAA94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A91A84-2A55-B245-82B6-0AA9AD20F3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DD924D-1CB3-2B48-843C-9F41F4C6FD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457E2-37F1-3941-B8B6-FA2739B5FF0F}" type="datetimeFigureOut">
              <a:rPr lang="en-CH" smtClean="0"/>
              <a:t>02.09.21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1107A3-3CB7-EE4B-AB31-D7AF508AC6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3FD32A-3066-5748-857C-215E6BAEF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F67497-3C58-934C-9617-3487C766F62B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6287115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9EC5C-6FBE-CC42-9FD1-89D5BC521E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45D2DB-9B44-B54D-932B-69148D7377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9D0E04-D8B5-FC4D-B163-9228A176A1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457E2-37F1-3941-B8B6-FA2739B5FF0F}" type="datetimeFigureOut">
              <a:rPr lang="en-CH" smtClean="0"/>
              <a:t>02.09.21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94ED53-3A8F-D54E-AB4D-1DEED50D5B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268AB6-64E9-5C42-AE8B-710A05E00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F67497-3C58-934C-9617-3487C766F62B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6179869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3034E-C8EB-A14C-85D0-A9FEA3101B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75FA75-262E-2643-B7FE-12ABDB3F1E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C005D8-86FA-B44E-9982-B68C3BB5B3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D17456-93B8-B64D-AA78-21BBECF4C5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457E2-37F1-3941-B8B6-FA2739B5FF0F}" type="datetimeFigureOut">
              <a:rPr lang="en-CH" smtClean="0"/>
              <a:t>02.09.21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4AF884-2B11-2842-B7FE-B92481AE7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A8B2F8-17FC-ED47-86C2-68D4F582B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F67497-3C58-934C-9617-3487C766F62B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1969129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F9F64-03C1-344B-9D4C-B70ADCEB8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583D7B-B9A3-0F44-B1C5-422E5E268B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52FEFE-2637-984D-9279-A2FC559326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F6E5D89-8F78-7F4A-93B4-868667CB66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5025DE9-8771-4740-B05C-BA65C511AB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36A3FDD-89F0-F541-AA6A-46818ED1F3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457E2-37F1-3941-B8B6-FA2739B5FF0F}" type="datetimeFigureOut">
              <a:rPr lang="en-CH" smtClean="0"/>
              <a:t>02.09.21</a:t>
            </a:fld>
            <a:endParaRPr lang="en-C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D62C3C4-427D-A249-B250-3628A5851E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269CF74-4685-8845-A663-97F0543A1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F67497-3C58-934C-9617-3487C766F62B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5170681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C5898A-38DF-EC42-BDF9-48B35424C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657749-D2B8-3449-8296-D3B844F7EE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457E2-37F1-3941-B8B6-FA2739B5FF0F}" type="datetimeFigureOut">
              <a:rPr lang="en-CH" smtClean="0"/>
              <a:t>02.09.21</a:t>
            </a:fld>
            <a:endParaRPr lang="en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7BE7F0-73D4-CD40-A8F6-64F40A1973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617B0A-2D38-3B41-9437-B120EFADF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F67497-3C58-934C-9617-3487C766F62B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3691910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EC58C2D-D983-8B4F-8C53-B38F8D6BB7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457E2-37F1-3941-B8B6-FA2739B5FF0F}" type="datetimeFigureOut">
              <a:rPr lang="en-CH" smtClean="0"/>
              <a:t>02.09.21</a:t>
            </a:fld>
            <a:endParaRPr lang="en-C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6B16D5F-5E80-4745-A784-F042D42C84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8613C7-2208-4648-A3DE-3394570E1C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F67497-3C58-934C-9617-3487C766F62B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535159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D4D84B-183F-C54B-B03F-9669851B55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0410DE-23BF-0944-A49E-210C6A013E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EF1DDD-9C5C-0A4A-ABC0-7C2A5DA39E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9CC61B-7FA8-DB4A-AACD-240A3DB622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457E2-37F1-3941-B8B6-FA2739B5FF0F}" type="datetimeFigureOut">
              <a:rPr lang="en-CH" smtClean="0"/>
              <a:t>02.09.21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688F19-B677-8D41-89F0-0552815948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6400FF-C00F-B74A-9637-B2A557286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F67497-3C58-934C-9617-3487C766F62B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279268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A364D-D8D4-174A-B9FC-8F06CB966E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48819A-4DF5-FB41-90A4-F15A01226B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E9584E-5F7B-134A-AE90-B92C0B9904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D6389E-448F-494B-B4C0-5E0226ED83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457E2-37F1-3941-B8B6-FA2739B5FF0F}" type="datetimeFigureOut">
              <a:rPr lang="en-CH" smtClean="0"/>
              <a:t>02.09.21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761ADB-D54F-974D-9A26-BE0DD3C710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D555FB-5E6F-AB4D-BE95-08E34C200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F67497-3C58-934C-9617-3487C766F62B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2809612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9DAB97A-5B68-CB48-B361-4E2776C4F5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F99656-5807-F244-AC22-8950C5EF33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02D9D3-A8B2-5C4C-B966-CFC16139672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B457E2-37F1-3941-B8B6-FA2739B5FF0F}" type="datetimeFigureOut">
              <a:rPr lang="en-CH" smtClean="0"/>
              <a:t>02.09.21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CD9554-25B8-AF41-B71F-7F54CE6AEE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56A341-B726-5B4E-8E2B-37B631A0BC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F67497-3C58-934C-9617-3487C766F62B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3181142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H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arxiv.org/abs/1903.08560" TargetMode="External"/><Relationship Id="rId13" Type="http://schemas.openxmlformats.org/officeDocument/2006/relationships/hyperlink" Target="https://arxiv.org/pdf/1808.01174" TargetMode="External"/><Relationship Id="rId3" Type="http://schemas.openxmlformats.org/officeDocument/2006/relationships/hyperlink" Target="https://arxiv.org/abs/1812.11118" TargetMode="External"/><Relationship Id="rId7" Type="http://schemas.openxmlformats.org/officeDocument/2006/relationships/hyperlink" Target="https://arxiv.org/pdf/1611.03530.pdf" TargetMode="External"/><Relationship Id="rId12" Type="http://schemas.openxmlformats.org/officeDocument/2006/relationships/hyperlink" Target="https://arxiv.org/abs/1903.07571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kdnuggets.com/2020/04/double-descent-hypothesis-bigger-models-more-data-hurt-performance.html" TargetMode="External"/><Relationship Id="rId11" Type="http://schemas.openxmlformats.org/officeDocument/2006/relationships/hyperlink" Target="https://www.stat.berkeley.edu/~bartlett/talks/201908Microsoft.pdf" TargetMode="External"/><Relationship Id="rId5" Type="http://schemas.openxmlformats.org/officeDocument/2006/relationships/hyperlink" Target="https://arxiv.org/pdf/1912.02292" TargetMode="External"/><Relationship Id="rId15" Type="http://schemas.openxmlformats.org/officeDocument/2006/relationships/hyperlink" Target="https://www.bradyneal.com/bias-variance-tradeoff-textbooks-update" TargetMode="External"/><Relationship Id="rId10" Type="http://schemas.openxmlformats.org/officeDocument/2006/relationships/hyperlink" Target="https://arxiv.org/abs/2007.04028" TargetMode="External"/><Relationship Id="rId4" Type="http://schemas.openxmlformats.org/officeDocument/2006/relationships/hyperlink" Target="https://arxiv.org/abs/1810.08591" TargetMode="External"/><Relationship Id="rId9" Type="http://schemas.openxmlformats.org/officeDocument/2006/relationships/hyperlink" Target="https://arxiv.org/abs/1905.12784" TargetMode="External"/><Relationship Id="rId14" Type="http://schemas.openxmlformats.org/officeDocument/2006/relationships/hyperlink" Target="https://arxiv.org/abs/1912.08286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tiff"/><Relationship Id="rId3" Type="http://schemas.openxmlformats.org/officeDocument/2006/relationships/image" Target="../media/image1.tiff"/><Relationship Id="rId7" Type="http://schemas.openxmlformats.org/officeDocument/2006/relationships/image" Target="../media/image5.png"/><Relationship Id="rId12" Type="http://schemas.openxmlformats.org/officeDocument/2006/relationships/image" Target="../media/image7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11" Type="http://schemas.openxmlformats.org/officeDocument/2006/relationships/image" Target="../media/image6.tiff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tiff"/><Relationship Id="rId3" Type="http://schemas.openxmlformats.org/officeDocument/2006/relationships/image" Target="../media/image6.tiff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tiff"/><Relationship Id="rId4" Type="http://schemas.openxmlformats.org/officeDocument/2006/relationships/image" Target="../media/image7.tiff"/><Relationship Id="rId9" Type="http://schemas.openxmlformats.org/officeDocument/2006/relationships/image" Target="../media/image12.tif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jpeg"/><Relationship Id="rId7" Type="http://schemas.openxmlformats.org/officeDocument/2006/relationships/image" Target="../media/image1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0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14934E8-2CCC-F646-A69E-07239B303E99}"/>
              </a:ext>
            </a:extLst>
          </p:cNvPr>
          <p:cNvSpPr txBox="1"/>
          <p:nvPr/>
        </p:nvSpPr>
        <p:spPr>
          <a:xfrm>
            <a:off x="3248101" y="2368741"/>
            <a:ext cx="54189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H" sz="2000" b="1" dirty="0">
                <a:solidFill>
                  <a:schemeClr val="accent1"/>
                </a:solidFill>
              </a:rPr>
              <a:t>No more trade-offs:</a:t>
            </a:r>
          </a:p>
          <a:p>
            <a:pPr algn="ctr"/>
            <a:r>
              <a:rPr lang="en-CH" sz="2000" b="1" dirty="0">
                <a:solidFill>
                  <a:schemeClr val="accent1"/>
                </a:solidFill>
              </a:rPr>
              <a:t>Over-parameterized, overfitted and still beautiful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EBD1E8-8F8B-DF49-A6E0-F6E76D1A16A2}"/>
              </a:ext>
            </a:extLst>
          </p:cNvPr>
          <p:cNvSpPr txBox="1"/>
          <p:nvPr/>
        </p:nvSpPr>
        <p:spPr>
          <a:xfrm>
            <a:off x="4045480" y="5671751"/>
            <a:ext cx="357020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H" sz="1400" dirty="0"/>
              <a:t>Panagiotis Papasaikas</a:t>
            </a:r>
          </a:p>
          <a:p>
            <a:pPr algn="ctr"/>
            <a:r>
              <a:rPr lang="en-CH" dirty="0"/>
              <a:t>Advance single cell genomics course</a:t>
            </a:r>
          </a:p>
          <a:p>
            <a:pPr algn="ctr"/>
            <a:r>
              <a:rPr lang="en-CH" dirty="0"/>
              <a:t>02-09-2021  </a:t>
            </a:r>
          </a:p>
        </p:txBody>
      </p:sp>
    </p:spTree>
    <p:extLst>
      <p:ext uri="{BB962C8B-B14F-4D97-AF65-F5344CB8AC3E}">
        <p14:creationId xmlns:p14="http://schemas.microsoft.com/office/powerpoint/2010/main" val="38406428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C2D275D-905C-F74B-946C-9E0DB95FD33D}"/>
              </a:ext>
            </a:extLst>
          </p:cNvPr>
          <p:cNvSpPr txBox="1"/>
          <p:nvPr/>
        </p:nvSpPr>
        <p:spPr>
          <a:xfrm>
            <a:off x="4611023" y="173606"/>
            <a:ext cx="2611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H" b="1" dirty="0">
                <a:solidFill>
                  <a:schemeClr val="accent1"/>
                </a:solidFill>
              </a:rPr>
              <a:t>References and resources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12701F-CA9A-4E4B-984C-7BB21DE10E28}"/>
              </a:ext>
            </a:extLst>
          </p:cNvPr>
          <p:cNvSpPr txBox="1"/>
          <p:nvPr/>
        </p:nvSpPr>
        <p:spPr>
          <a:xfrm>
            <a:off x="1782306" y="912270"/>
            <a:ext cx="9546956" cy="57883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200"/>
              </a:lnSpc>
            </a:pPr>
            <a:r>
              <a:rPr lang="en-GB" sz="1200" dirty="0"/>
              <a:t>Reconciling modern machine learning practice and the bias-variance trade-off</a:t>
            </a:r>
          </a:p>
          <a:p>
            <a:pPr>
              <a:lnSpc>
                <a:spcPts val="1200"/>
              </a:lnSpc>
            </a:pPr>
            <a:r>
              <a:rPr lang="en-GB" sz="1200" dirty="0">
                <a:hlinkClick r:id="rId3"/>
              </a:rPr>
              <a:t>https://arxiv.org/abs/1812.11118</a:t>
            </a:r>
            <a:endParaRPr lang="en-GB" sz="1200" dirty="0"/>
          </a:p>
          <a:p>
            <a:pPr>
              <a:lnSpc>
                <a:spcPts val="1200"/>
              </a:lnSpc>
            </a:pPr>
            <a:endParaRPr lang="en-GB" sz="1200" dirty="0"/>
          </a:p>
          <a:p>
            <a:pPr>
              <a:lnSpc>
                <a:spcPts val="1200"/>
              </a:lnSpc>
            </a:pPr>
            <a:r>
              <a:rPr lang="en-GB" sz="1200" dirty="0"/>
              <a:t>A Modern Take on the Bias-Variance </a:t>
            </a:r>
            <a:r>
              <a:rPr lang="en-GB" sz="1200" dirty="0" err="1"/>
              <a:t>Tradeoff</a:t>
            </a:r>
            <a:r>
              <a:rPr lang="en-GB" sz="1200" dirty="0"/>
              <a:t> in Neural Networks</a:t>
            </a:r>
          </a:p>
          <a:p>
            <a:pPr>
              <a:lnSpc>
                <a:spcPts val="1200"/>
              </a:lnSpc>
            </a:pPr>
            <a:r>
              <a:rPr lang="en-GB" sz="1200" dirty="0">
                <a:hlinkClick r:id="rId4"/>
              </a:rPr>
              <a:t>https://arxiv.org/abs/1810.08591</a:t>
            </a:r>
            <a:endParaRPr lang="en-GB" sz="1200" dirty="0"/>
          </a:p>
          <a:p>
            <a:pPr>
              <a:lnSpc>
                <a:spcPts val="1200"/>
              </a:lnSpc>
            </a:pPr>
            <a:endParaRPr lang="en-GB" sz="1200" dirty="0"/>
          </a:p>
          <a:p>
            <a:pPr>
              <a:lnSpc>
                <a:spcPts val="1200"/>
              </a:lnSpc>
            </a:pPr>
            <a:r>
              <a:rPr lang="en-GB" sz="1200" dirty="0"/>
              <a:t>Deep </a:t>
            </a:r>
            <a:r>
              <a:rPr lang="en-GB" sz="1200" dirty="0" err="1"/>
              <a:t>bouble</a:t>
            </a:r>
            <a:r>
              <a:rPr lang="en-GB" sz="1200" dirty="0"/>
              <a:t> descent: Where bigger models and more data hurt</a:t>
            </a:r>
          </a:p>
          <a:p>
            <a:pPr>
              <a:lnSpc>
                <a:spcPts val="1200"/>
              </a:lnSpc>
            </a:pPr>
            <a:r>
              <a:rPr lang="en-GB" sz="1200" dirty="0">
                <a:hlinkClick r:id="rId5"/>
              </a:rPr>
              <a:t>https://arxiv.org/pdf/1912.02292</a:t>
            </a:r>
            <a:endParaRPr lang="en-GB" sz="1200" dirty="0"/>
          </a:p>
          <a:p>
            <a:pPr>
              <a:lnSpc>
                <a:spcPts val="1200"/>
              </a:lnSpc>
            </a:pPr>
            <a:r>
              <a:rPr lang="en-GB" sz="1200" dirty="0"/>
              <a:t>and commentary:</a:t>
            </a:r>
          </a:p>
          <a:p>
            <a:pPr>
              <a:lnSpc>
                <a:spcPts val="1200"/>
              </a:lnSpc>
            </a:pPr>
            <a:r>
              <a:rPr lang="en-GB" sz="1200" dirty="0">
                <a:hlinkClick r:id="rId6"/>
              </a:rPr>
              <a:t>https://www.kdnuggets.com/2020/04/double-descent-hypothesis-bigger-models-more-data-hurt-performance.html</a:t>
            </a:r>
            <a:endParaRPr lang="en-GB" sz="1200" dirty="0"/>
          </a:p>
          <a:p>
            <a:pPr>
              <a:lnSpc>
                <a:spcPts val="1200"/>
              </a:lnSpc>
            </a:pPr>
            <a:endParaRPr lang="en-GB" sz="1200" dirty="0"/>
          </a:p>
          <a:p>
            <a:pPr>
              <a:lnSpc>
                <a:spcPts val="1200"/>
              </a:lnSpc>
            </a:pPr>
            <a:r>
              <a:rPr lang="en-GB" sz="1200" dirty="0"/>
              <a:t>Understanding deep learning requires re-thinking generalization</a:t>
            </a:r>
          </a:p>
          <a:p>
            <a:pPr>
              <a:lnSpc>
                <a:spcPts val="1200"/>
              </a:lnSpc>
            </a:pPr>
            <a:r>
              <a:rPr lang="en-GB" sz="1200" dirty="0">
                <a:hlinkClick r:id="rId7"/>
              </a:rPr>
              <a:t>https://arxiv.org/pdf/1611.03530.pdf</a:t>
            </a:r>
            <a:endParaRPr lang="en-GB" sz="1200" dirty="0"/>
          </a:p>
          <a:p>
            <a:pPr>
              <a:lnSpc>
                <a:spcPts val="1200"/>
              </a:lnSpc>
            </a:pPr>
            <a:endParaRPr lang="en-GB" sz="1200" dirty="0"/>
          </a:p>
          <a:p>
            <a:pPr>
              <a:lnSpc>
                <a:spcPts val="1200"/>
              </a:lnSpc>
            </a:pPr>
            <a:r>
              <a:rPr lang="en-GB" sz="1200" dirty="0"/>
              <a:t>Surprises in High-Dimensional </a:t>
            </a:r>
            <a:r>
              <a:rPr lang="en-GB" sz="1200" dirty="0" err="1"/>
              <a:t>Ridgeless</a:t>
            </a:r>
            <a:r>
              <a:rPr lang="en-GB" sz="1200" dirty="0"/>
              <a:t> Least Squares Interpolation</a:t>
            </a:r>
          </a:p>
          <a:p>
            <a:pPr>
              <a:lnSpc>
                <a:spcPts val="1200"/>
              </a:lnSpc>
            </a:pPr>
            <a:r>
              <a:rPr lang="en-GB" sz="1200" dirty="0">
                <a:hlinkClick r:id="rId8"/>
              </a:rPr>
              <a:t>https://arxiv.org/abs/1903.08560</a:t>
            </a:r>
            <a:endParaRPr lang="en-GB" sz="1200" dirty="0"/>
          </a:p>
          <a:p>
            <a:pPr>
              <a:lnSpc>
                <a:spcPts val="1200"/>
              </a:lnSpc>
            </a:pPr>
            <a:endParaRPr lang="en-GB" sz="1200" dirty="0"/>
          </a:p>
          <a:p>
            <a:pPr>
              <a:lnSpc>
                <a:spcPts val="1200"/>
              </a:lnSpc>
            </a:pPr>
            <a:r>
              <a:rPr lang="en-GB" sz="1200" dirty="0"/>
              <a:t>Intrinsic dimension of data representations in deep neural networks</a:t>
            </a:r>
          </a:p>
          <a:p>
            <a:pPr>
              <a:lnSpc>
                <a:spcPts val="1200"/>
              </a:lnSpc>
            </a:pPr>
            <a:r>
              <a:rPr lang="en-GB" sz="1200" dirty="0">
                <a:hlinkClick r:id="rId9"/>
              </a:rPr>
              <a:t>https://arxiv.org/abs/1905.12784</a:t>
            </a:r>
            <a:endParaRPr lang="en-GB" sz="1200" dirty="0"/>
          </a:p>
          <a:p>
            <a:pPr>
              <a:lnSpc>
                <a:spcPts val="1200"/>
              </a:lnSpc>
            </a:pPr>
            <a:endParaRPr lang="en-GB" sz="1200" dirty="0"/>
          </a:p>
          <a:p>
            <a:pPr>
              <a:lnSpc>
                <a:spcPts val="1200"/>
              </a:lnSpc>
            </a:pPr>
            <a:r>
              <a:rPr lang="en-GB" sz="1200" dirty="0"/>
              <a:t>How benign is benign overfitting?</a:t>
            </a:r>
          </a:p>
          <a:p>
            <a:pPr>
              <a:lnSpc>
                <a:spcPts val="1200"/>
              </a:lnSpc>
            </a:pPr>
            <a:r>
              <a:rPr lang="en-GB" sz="1200" dirty="0">
                <a:hlinkClick r:id="rId10"/>
              </a:rPr>
              <a:t>https://arxiv.org/abs/2007.04028</a:t>
            </a:r>
            <a:endParaRPr lang="en-GB" sz="1200" dirty="0"/>
          </a:p>
          <a:p>
            <a:pPr>
              <a:lnSpc>
                <a:spcPts val="1200"/>
              </a:lnSpc>
            </a:pPr>
            <a:r>
              <a:rPr lang="en-GB" sz="1200" dirty="0"/>
              <a:t>and presentation:</a:t>
            </a:r>
          </a:p>
          <a:p>
            <a:pPr>
              <a:lnSpc>
                <a:spcPts val="1200"/>
              </a:lnSpc>
            </a:pPr>
            <a:r>
              <a:rPr lang="en-GB" sz="1200" dirty="0">
                <a:hlinkClick r:id="rId11"/>
              </a:rPr>
              <a:t>https://www.stat.berkeley.edu/~bartlett/talks/201908Microsoft.pdf</a:t>
            </a:r>
            <a:endParaRPr lang="en-GB" sz="1200" dirty="0"/>
          </a:p>
          <a:p>
            <a:pPr>
              <a:lnSpc>
                <a:spcPts val="1200"/>
              </a:lnSpc>
            </a:pPr>
            <a:endParaRPr lang="en-GB" sz="1200" dirty="0"/>
          </a:p>
          <a:p>
            <a:pPr>
              <a:lnSpc>
                <a:spcPts val="1200"/>
              </a:lnSpc>
            </a:pPr>
            <a:r>
              <a:rPr lang="en-CH" sz="1200" dirty="0"/>
              <a:t>Two models of double descent for weak features</a:t>
            </a:r>
          </a:p>
          <a:p>
            <a:pPr>
              <a:lnSpc>
                <a:spcPts val="1200"/>
              </a:lnSpc>
            </a:pPr>
            <a:r>
              <a:rPr lang="en-GB" sz="1200" dirty="0">
                <a:hlinkClick r:id="rId12"/>
              </a:rPr>
              <a:t>https://arxiv.org/abs/1903.07571</a:t>
            </a:r>
            <a:endParaRPr lang="en-GB" sz="1200" dirty="0"/>
          </a:p>
          <a:p>
            <a:pPr>
              <a:lnSpc>
                <a:spcPts val="1200"/>
              </a:lnSpc>
            </a:pPr>
            <a:endParaRPr lang="en-GB" sz="1200" dirty="0"/>
          </a:p>
          <a:p>
            <a:pPr>
              <a:lnSpc>
                <a:spcPts val="1200"/>
              </a:lnSpc>
            </a:pPr>
            <a:r>
              <a:rPr lang="en-GB" sz="1200" dirty="0"/>
              <a:t>Generalization Error in Deep Learning</a:t>
            </a:r>
          </a:p>
          <a:p>
            <a:pPr>
              <a:lnSpc>
                <a:spcPts val="1200"/>
              </a:lnSpc>
            </a:pPr>
            <a:r>
              <a:rPr lang="en-GB" sz="1200" dirty="0">
                <a:hlinkClick r:id="rId13"/>
              </a:rPr>
              <a:t>https://arxiv.org/pdf/1808.01174</a:t>
            </a:r>
            <a:endParaRPr lang="en-GB" sz="1200" dirty="0"/>
          </a:p>
          <a:p>
            <a:pPr>
              <a:lnSpc>
                <a:spcPts val="1200"/>
              </a:lnSpc>
            </a:pPr>
            <a:endParaRPr lang="en-CH" sz="1200" dirty="0"/>
          </a:p>
          <a:p>
            <a:pPr>
              <a:lnSpc>
                <a:spcPts val="1200"/>
              </a:lnSpc>
            </a:pPr>
            <a:r>
              <a:rPr lang="en-CH" sz="1200" dirty="0"/>
              <a:t>On the Bias-Variance Tradeoff: Textbooks Need an update:</a:t>
            </a:r>
          </a:p>
          <a:p>
            <a:pPr>
              <a:lnSpc>
                <a:spcPts val="1200"/>
              </a:lnSpc>
            </a:pPr>
            <a:r>
              <a:rPr lang="en-GB" sz="1200" dirty="0">
                <a:hlinkClick r:id="rId14"/>
              </a:rPr>
              <a:t>https://arxiv.org/abs/1912.08286</a:t>
            </a:r>
            <a:endParaRPr lang="en-CH" sz="1200" dirty="0"/>
          </a:p>
          <a:p>
            <a:pPr>
              <a:lnSpc>
                <a:spcPts val="1200"/>
              </a:lnSpc>
            </a:pPr>
            <a:r>
              <a:rPr lang="en-GB" sz="1200" dirty="0">
                <a:hlinkClick r:id="rId15"/>
              </a:rPr>
              <a:t>https://www.bradyneal.com/bias-variance-tradeoff-textbooks-update</a:t>
            </a:r>
            <a:endParaRPr lang="en-GB" sz="1200" dirty="0"/>
          </a:p>
          <a:p>
            <a:pPr>
              <a:lnSpc>
                <a:spcPts val="1200"/>
              </a:lnSpc>
            </a:pPr>
            <a:endParaRPr lang="en-GB" sz="1200" dirty="0"/>
          </a:p>
          <a:p>
            <a:pPr>
              <a:lnSpc>
                <a:spcPts val="1200"/>
              </a:lnSpc>
            </a:pPr>
            <a:endParaRPr lang="en-CH" sz="1200" dirty="0"/>
          </a:p>
        </p:txBody>
      </p:sp>
    </p:spTree>
    <p:extLst>
      <p:ext uri="{BB962C8B-B14F-4D97-AF65-F5344CB8AC3E}">
        <p14:creationId xmlns:p14="http://schemas.microsoft.com/office/powerpoint/2010/main" val="41768465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135E05E8-10F1-BA4B-9D71-45B1E6EBC4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118" y="136429"/>
            <a:ext cx="4010727" cy="300804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934A248-2ECD-404F-93C0-E9C4B7013BD1}"/>
                  </a:ext>
                </a:extLst>
              </p:cNvPr>
              <p:cNvSpPr txBox="1"/>
              <p:nvPr/>
            </p:nvSpPr>
            <p:spPr>
              <a:xfrm>
                <a:off x="1850583" y="1513405"/>
                <a:ext cx="69063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CH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934A248-2ECD-404F-93C0-E9C4B7013B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0583" y="1513405"/>
                <a:ext cx="690638" cy="276999"/>
              </a:xfrm>
              <a:prstGeom prst="rect">
                <a:avLst/>
              </a:prstGeom>
              <a:blipFill>
                <a:blip r:embed="rId4"/>
                <a:stretch>
                  <a:fillRect l="-3571" t="-8696" r="-7143" b="-34783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Graphic 11">
            <a:extLst>
              <a:ext uri="{FF2B5EF4-FFF2-40B4-BE49-F238E27FC236}">
                <a16:creationId xmlns:a16="http://schemas.microsoft.com/office/drawing/2014/main" id="{657C829D-CC16-474B-9BEC-A7C9822250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264614" y="869701"/>
            <a:ext cx="1595909" cy="124312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9B7134C-6B5C-D345-9EAB-D64A57E9AAF8}"/>
              </a:ext>
            </a:extLst>
          </p:cNvPr>
          <p:cNvSpPr txBox="1"/>
          <p:nvPr/>
        </p:nvSpPr>
        <p:spPr>
          <a:xfrm>
            <a:off x="4621426" y="2209113"/>
            <a:ext cx="643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dirty="0"/>
              <a:t>Train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9E32D7AE-2CBA-D543-B754-7F44EB531B6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t="23374" r="22738"/>
          <a:stretch/>
        </p:blipFill>
        <p:spPr>
          <a:xfrm>
            <a:off x="6146194" y="1160272"/>
            <a:ext cx="1233014" cy="95255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338F910-E5C5-8D4C-BF9E-1EEEEBB72516}"/>
              </a:ext>
            </a:extLst>
          </p:cNvPr>
          <p:cNvSpPr txBox="1"/>
          <p:nvPr/>
        </p:nvSpPr>
        <p:spPr>
          <a:xfrm>
            <a:off x="6558142" y="2209113"/>
            <a:ext cx="555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dirty="0"/>
              <a:t>Test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9BE1D9A-4F39-0041-824C-8274A3F9D3AD}"/>
              </a:ext>
            </a:extLst>
          </p:cNvPr>
          <p:cNvSpPr txBox="1"/>
          <p:nvPr/>
        </p:nvSpPr>
        <p:spPr>
          <a:xfrm>
            <a:off x="6434271" y="871450"/>
            <a:ext cx="96180" cy="3193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ts val="820"/>
              </a:lnSpc>
            </a:pPr>
            <a:r>
              <a:rPr lang="en-CH" sz="1100" dirty="0">
                <a:solidFill>
                  <a:schemeClr val="accent5"/>
                </a:solidFill>
              </a:rPr>
              <a:t>x’</a:t>
            </a:r>
            <a:endParaRPr lang="en-CH" sz="1100" baseline="-25000" dirty="0">
              <a:solidFill>
                <a:schemeClr val="accent5"/>
              </a:solidFill>
            </a:endParaRPr>
          </a:p>
          <a:p>
            <a:pPr>
              <a:lnSpc>
                <a:spcPts val="820"/>
              </a:lnSpc>
            </a:pPr>
            <a:r>
              <a:rPr lang="en-GB" sz="1100" dirty="0">
                <a:solidFill>
                  <a:schemeClr val="accent5"/>
                </a:solidFill>
              </a:rPr>
              <a:t>x</a:t>
            </a:r>
            <a:r>
              <a:rPr lang="en-CH" sz="1100" dirty="0">
                <a:solidFill>
                  <a:schemeClr val="accent5"/>
                </a:solidFill>
              </a:rPr>
              <a:t>’</a:t>
            </a:r>
            <a:endParaRPr lang="en-CH" sz="1100" baseline="-25000" dirty="0">
              <a:solidFill>
                <a:schemeClr val="accent5"/>
              </a:solidFill>
            </a:endParaRPr>
          </a:p>
          <a:p>
            <a:pPr>
              <a:lnSpc>
                <a:spcPts val="820"/>
              </a:lnSpc>
            </a:pPr>
            <a:r>
              <a:rPr lang="en-GB" sz="1100" dirty="0">
                <a:solidFill>
                  <a:schemeClr val="accent5"/>
                </a:solidFill>
              </a:rPr>
              <a:t>x’</a:t>
            </a:r>
            <a:endParaRPr lang="en-CH" sz="1100" dirty="0">
              <a:solidFill>
                <a:schemeClr val="accent5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4199FDB-7BA2-5247-B96C-445D28CC7163}"/>
                  </a:ext>
                </a:extLst>
              </p:cNvPr>
              <p:cNvSpPr txBox="1"/>
              <p:nvPr/>
            </p:nvSpPr>
            <p:spPr>
              <a:xfrm>
                <a:off x="7360920" y="1817836"/>
                <a:ext cx="371512" cy="5386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1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1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11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acc>
                      <m:acc>
                        <m:accPr>
                          <m:chr m:val="̂"/>
                          <m:ctrlPr>
                            <a:rPr lang="en-US" sz="11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1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11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acc>
                      <m:acc>
                        <m:accPr>
                          <m:chr m:val="̂"/>
                          <m:ctrlPr>
                            <a:rPr lang="en-US" sz="11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1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11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acc>
                    </m:oMath>
                  </m:oMathPara>
                </a14:m>
                <a:endParaRPr lang="en-CH" sz="1100" dirty="0"/>
              </a:p>
              <a:p>
                <a:endParaRPr lang="en-CH" sz="1200" dirty="0"/>
              </a:p>
              <a:p>
                <a:endParaRPr lang="en-CH" sz="12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4199FDB-7BA2-5247-B96C-445D28CC71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0920" y="1817836"/>
                <a:ext cx="371512" cy="538609"/>
              </a:xfrm>
              <a:prstGeom prst="rect">
                <a:avLst/>
              </a:prstGeom>
              <a:blipFill>
                <a:blip r:embed="rId7"/>
                <a:stretch>
                  <a:fillRect l="-6667" t="-9302" r="-13333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7" name="Picture 26">
            <a:extLst>
              <a:ext uri="{FF2B5EF4-FFF2-40B4-BE49-F238E27FC236}">
                <a16:creationId xmlns:a16="http://schemas.microsoft.com/office/drawing/2014/main" id="{8A9A075D-68BA-184E-BD0A-8F29B1C6A75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65929" y="156750"/>
            <a:ext cx="3797422" cy="284806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9137238-731F-D94A-8E53-8342F39EA9F9}"/>
                  </a:ext>
                </a:extLst>
              </p:cNvPr>
              <p:cNvSpPr txBox="1"/>
              <p:nvPr/>
            </p:nvSpPr>
            <p:spPr>
              <a:xfrm>
                <a:off x="8475557" y="2828172"/>
                <a:ext cx="2844432" cy="3126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𝑃𝑟𝑒𝑑𝑖𝑐𝑡𝑖𝑜𝑛</m:t>
                      </m:r>
                      <m:r>
                        <a:rPr lang="en-US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𝐸𝑟𝑟𝑜𝑟</m:t>
                      </m:r>
                      <m:r>
                        <m:rPr>
                          <m:nor/>
                        </m:rPr>
                        <a:rPr lang="en-CH" smtClean="0">
                          <a:solidFill>
                            <a:schemeClr val="accent5"/>
                          </a:solidFill>
                        </a:rPr>
                        <m:t>≃</m:t>
                      </m:r>
                      <m:d>
                        <m:dPr>
                          <m:begChr m:val="‖"/>
                          <m:endChr m:val="‖"/>
                          <m:ctrlPr>
                            <a:rPr lang="en-US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b="0" i="1" dirty="0">
                  <a:solidFill>
                    <a:schemeClr val="accent5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9137238-731F-D94A-8E53-8342F39EA9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5557" y="2828172"/>
                <a:ext cx="2844432" cy="312650"/>
              </a:xfrm>
              <a:prstGeom prst="rect">
                <a:avLst/>
              </a:prstGeom>
              <a:blipFill>
                <a:blip r:embed="rId9"/>
                <a:stretch>
                  <a:fillRect l="-2222" t="-15385" b="-26923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D0B22865-8E1D-A14C-9997-4A72A7AD5597}"/>
                  </a:ext>
                </a:extLst>
              </p:cNvPr>
              <p:cNvSpPr/>
              <p:nvPr/>
            </p:nvSpPr>
            <p:spPr>
              <a:xfrm>
                <a:off x="2210091" y="3230166"/>
                <a:ext cx="833882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𝑃𝑟𝑒𝑑𝑖𝑐𝑡𝑖𝑜𝑛</m:t>
                      </m:r>
                      <m:r>
                        <a:rPr lang="en-US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𝐸𝑟𝑟𝑜𝑟</m:t>
                      </m:r>
                      <m:r>
                        <a:rPr lang="en-US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𝐵𝑖𝑎𝑠𝐸𝑟𝑟𝑜𝑟</m:t>
                      </m:r>
                      <m:r>
                        <a:rPr lang="en-US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𝑉𝑎𝑟𝑖𝑎𝑛𝑐𝑒𝐸𝑟𝑟𝑜𝑟</m:t>
                      </m:r>
                      <m:r>
                        <a:rPr lang="en-US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𝐼𝑟𝑟𝑒𝑑</m:t>
                      </m:r>
                      <m:r>
                        <a:rPr lang="en-US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𝐸𝑟𝑟𝑜𝑟</m:t>
                      </m:r>
                      <m:r>
                        <a:rPr lang="en-US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𝐵𝑎𝑦𝑒𝑠𝐸𝑟𝑟𝑜𝑟</m:t>
                      </m:r>
                      <m:r>
                        <a:rPr lang="en-US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H" dirty="0"/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D0B22865-8E1D-A14C-9997-4A72A7AD55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0091" y="3230166"/>
                <a:ext cx="8338821" cy="369332"/>
              </a:xfrm>
              <a:prstGeom prst="rect">
                <a:avLst/>
              </a:prstGeom>
              <a:blipFill>
                <a:blip r:embed="rId10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31E990FD-8DBD-E848-B3E1-D9431C5F592F}"/>
              </a:ext>
            </a:extLst>
          </p:cNvPr>
          <p:cNvCxnSpPr/>
          <p:nvPr/>
        </p:nvCxnSpPr>
        <p:spPr>
          <a:xfrm flipH="1">
            <a:off x="4595322" y="3599498"/>
            <a:ext cx="172720" cy="2699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AA62B4D7-94E1-2747-AC42-FD18E58B9986}"/>
              </a:ext>
            </a:extLst>
          </p:cNvPr>
          <p:cNvSpPr txBox="1"/>
          <p:nvPr/>
        </p:nvSpPr>
        <p:spPr>
          <a:xfrm>
            <a:off x="3298096" y="3778102"/>
            <a:ext cx="21153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1600" dirty="0"/>
              <a:t>Modelling assumptions</a:t>
            </a:r>
          </a:p>
          <a:p>
            <a:r>
              <a:rPr lang="en-CH" sz="1600" dirty="0"/>
              <a:t>           (too rigid)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040289D-4FDD-F84D-A687-1DEFAE6C2D0A}"/>
              </a:ext>
            </a:extLst>
          </p:cNvPr>
          <p:cNvSpPr txBox="1"/>
          <p:nvPr/>
        </p:nvSpPr>
        <p:spPr>
          <a:xfrm>
            <a:off x="5748763" y="3786924"/>
            <a:ext cx="16866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1600" dirty="0"/>
              <a:t> High sensitivity</a:t>
            </a:r>
          </a:p>
          <a:p>
            <a:r>
              <a:rPr lang="en-CH" sz="1600" dirty="0"/>
              <a:t>(not rigid enough)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7CA9AF83-1AA8-E041-982D-0508C48253C8}"/>
              </a:ext>
            </a:extLst>
          </p:cNvPr>
          <p:cNvCxnSpPr>
            <a:cxnSpLocks/>
          </p:cNvCxnSpPr>
          <p:nvPr/>
        </p:nvCxnSpPr>
        <p:spPr>
          <a:xfrm>
            <a:off x="6429483" y="3596875"/>
            <a:ext cx="0" cy="2726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C2BFFD0-BDFA-D84C-A98B-979499B1A8A9}"/>
              </a:ext>
            </a:extLst>
          </p:cNvPr>
          <p:cNvCxnSpPr>
            <a:cxnSpLocks/>
          </p:cNvCxnSpPr>
          <p:nvPr/>
        </p:nvCxnSpPr>
        <p:spPr>
          <a:xfrm>
            <a:off x="8095723" y="3582488"/>
            <a:ext cx="177519" cy="287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A340220E-59D9-DE4B-81AA-C103275DA495}"/>
              </a:ext>
            </a:extLst>
          </p:cNvPr>
          <p:cNvSpPr txBox="1"/>
          <p:nvPr/>
        </p:nvSpPr>
        <p:spPr>
          <a:xfrm>
            <a:off x="7945267" y="3794729"/>
            <a:ext cx="6559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1600" dirty="0"/>
              <a:t>Noise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ECEEBB5-A22C-1F41-A9A8-0757A149C523}"/>
              </a:ext>
            </a:extLst>
          </p:cNvPr>
          <p:cNvGrpSpPr/>
          <p:nvPr/>
        </p:nvGrpSpPr>
        <p:grpSpPr>
          <a:xfrm>
            <a:off x="210168" y="4333550"/>
            <a:ext cx="11353183" cy="2443286"/>
            <a:chOff x="210168" y="4333550"/>
            <a:chExt cx="11353183" cy="2443286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AEF0856-D24B-9345-B25F-82B1BDDDC3ED}"/>
                </a:ext>
              </a:extLst>
            </p:cNvPr>
            <p:cNvSpPr txBox="1"/>
            <p:nvPr/>
          </p:nvSpPr>
          <p:spPr>
            <a:xfrm>
              <a:off x="3391868" y="4636948"/>
              <a:ext cx="65915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H" sz="2400" b="1" dirty="0">
                  <a:solidFill>
                    <a:schemeClr val="bg1"/>
                  </a:solidFill>
                </a:rPr>
                <a:t>F(x)</a:t>
              </a:r>
            </a:p>
          </p:txBody>
        </p:sp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C53F7622-2DAC-FF44-B7D1-58D4C21332A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10168" y="4333550"/>
              <a:ext cx="2987040" cy="2240280"/>
            </a:xfrm>
            <a:prstGeom prst="rect">
              <a:avLst/>
            </a:prstGeom>
          </p:spPr>
        </p:pic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35FE0F99-48F3-7542-AF02-C5D78CCCB2F1}"/>
                </a:ext>
              </a:extLst>
            </p:cNvPr>
            <p:cNvSpPr txBox="1"/>
            <p:nvPr/>
          </p:nvSpPr>
          <p:spPr>
            <a:xfrm>
              <a:off x="1343274" y="6379004"/>
              <a:ext cx="10406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H" dirty="0"/>
                <a:t>High bias</a:t>
              </a:r>
            </a:p>
          </p:txBody>
        </p:sp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57404E6B-3D57-974C-BA59-609A7BB3F15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150793" y="4353894"/>
              <a:ext cx="2849691" cy="2137269"/>
            </a:xfrm>
            <a:prstGeom prst="rect">
              <a:avLst/>
            </a:prstGeom>
          </p:spPr>
        </p:pic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C435C871-A403-034C-8CC4-66E85D74BC0B}"/>
                </a:ext>
              </a:extLst>
            </p:cNvPr>
            <p:cNvSpPr txBox="1"/>
            <p:nvPr/>
          </p:nvSpPr>
          <p:spPr>
            <a:xfrm>
              <a:off x="4009160" y="6407504"/>
              <a:ext cx="14556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H" dirty="0"/>
                <a:t>High variance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949892F9-DB32-9C47-87AC-DBBB1CFD4311}"/>
                </a:ext>
              </a:extLst>
            </p:cNvPr>
            <p:cNvSpPr txBox="1"/>
            <p:nvPr/>
          </p:nvSpPr>
          <p:spPr>
            <a:xfrm>
              <a:off x="6789746" y="4784283"/>
              <a:ext cx="19845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H" dirty="0"/>
                <a:t>High Training Error 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337D5040-98B9-BE49-9A19-48BCB9A61FCF}"/>
                </a:ext>
              </a:extLst>
            </p:cNvPr>
            <p:cNvSpPr txBox="1"/>
            <p:nvPr/>
          </p:nvSpPr>
          <p:spPr>
            <a:xfrm>
              <a:off x="9142562" y="4800151"/>
              <a:ext cx="19014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CH" dirty="0"/>
                <a:t>Bias (Underfitting)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505D10FD-2E0E-B649-BCB9-D02EF81E1D11}"/>
                </a:ext>
              </a:extLst>
            </p:cNvPr>
            <p:cNvSpPr txBox="1"/>
            <p:nvPr/>
          </p:nvSpPr>
          <p:spPr>
            <a:xfrm>
              <a:off x="6792066" y="5259968"/>
              <a:ext cx="188744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H" dirty="0"/>
                <a:t>Low Training Error</a:t>
              </a:r>
            </a:p>
            <a:p>
              <a:r>
                <a:rPr lang="en-CH" dirty="0"/>
                <a:t>High Test Error </a:t>
              </a:r>
            </a:p>
          </p:txBody>
        </p: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C5F25FED-D25C-A24D-B55F-83980A594EA2}"/>
                </a:ext>
              </a:extLst>
            </p:cNvPr>
            <p:cNvCxnSpPr/>
            <p:nvPr/>
          </p:nvCxnSpPr>
          <p:spPr>
            <a:xfrm>
              <a:off x="8720146" y="5583133"/>
              <a:ext cx="41225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6B50D3CD-48B4-F845-A886-F598C6B9C5BD}"/>
                </a:ext>
              </a:extLst>
            </p:cNvPr>
            <p:cNvSpPr txBox="1"/>
            <p:nvPr/>
          </p:nvSpPr>
          <p:spPr>
            <a:xfrm>
              <a:off x="9108320" y="5330127"/>
              <a:ext cx="245503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CH" dirty="0"/>
                <a:t>Variance  (Overfitting </a:t>
              </a:r>
            </a:p>
            <a:p>
              <a:pPr algn="ctr"/>
              <a:r>
                <a:rPr lang="en-CH" dirty="0"/>
                <a:t>/ Loss of Generalization)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A188FB2E-C07E-6541-84C4-5631516A9B57}"/>
                </a:ext>
              </a:extLst>
            </p:cNvPr>
            <p:cNvSpPr txBox="1"/>
            <p:nvPr/>
          </p:nvSpPr>
          <p:spPr>
            <a:xfrm>
              <a:off x="6819385" y="6249092"/>
              <a:ext cx="17023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H" dirty="0"/>
                <a:t>Only Irred. Error</a:t>
              </a:r>
            </a:p>
          </p:txBody>
        </p: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79722E13-DC5A-4A46-823A-DAA61499B95B}"/>
                </a:ext>
              </a:extLst>
            </p:cNvPr>
            <p:cNvCxnSpPr/>
            <p:nvPr/>
          </p:nvCxnSpPr>
          <p:spPr>
            <a:xfrm>
              <a:off x="8723571" y="6433758"/>
              <a:ext cx="41225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7807F9A7-FA16-F74F-94A9-C084BA0604F9}"/>
                </a:ext>
              </a:extLst>
            </p:cNvPr>
            <p:cNvSpPr txBox="1"/>
            <p:nvPr/>
          </p:nvSpPr>
          <p:spPr>
            <a:xfrm>
              <a:off x="9222447" y="6225278"/>
              <a:ext cx="11954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H" dirty="0"/>
                <a:t>Bayes limit</a:t>
              </a:r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59B0648C-F470-134D-BE6F-7B34E91D7633}"/>
                </a:ext>
              </a:extLst>
            </p:cNvPr>
            <p:cNvCxnSpPr/>
            <p:nvPr/>
          </p:nvCxnSpPr>
          <p:spPr>
            <a:xfrm>
              <a:off x="8717280" y="4945254"/>
              <a:ext cx="41225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D6CB774E-4F78-9342-8D60-E89FF5574B4D}"/>
              </a:ext>
            </a:extLst>
          </p:cNvPr>
          <p:cNvSpPr txBox="1"/>
          <p:nvPr/>
        </p:nvSpPr>
        <p:spPr>
          <a:xfrm>
            <a:off x="4712004" y="33314"/>
            <a:ext cx="29455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b="1" dirty="0">
                <a:solidFill>
                  <a:schemeClr val="accent1"/>
                </a:solidFill>
              </a:rPr>
              <a:t>Bias-Variance decomposition</a:t>
            </a:r>
          </a:p>
        </p:txBody>
      </p:sp>
    </p:spTree>
    <p:extLst>
      <p:ext uri="{BB962C8B-B14F-4D97-AF65-F5344CB8AC3E}">
        <p14:creationId xmlns:p14="http://schemas.microsoft.com/office/powerpoint/2010/main" val="3369830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D08FB6A-BCED-3649-9C17-0E1763840D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014" y="295395"/>
            <a:ext cx="1676974" cy="157018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379AC7D-7DE5-D44F-9F77-FBD5612920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9682" y="273726"/>
            <a:ext cx="1676973" cy="16459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C6D7624-7B44-A741-A9D3-22F8B153563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602"/>
          <a:stretch/>
        </p:blipFill>
        <p:spPr>
          <a:xfrm>
            <a:off x="2340766" y="287492"/>
            <a:ext cx="1676973" cy="164592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9EE0F14-6CA8-0F4F-968A-4A20221C2020}"/>
              </a:ext>
            </a:extLst>
          </p:cNvPr>
          <p:cNvSpPr txBox="1"/>
          <p:nvPr/>
        </p:nvSpPr>
        <p:spPr>
          <a:xfrm>
            <a:off x="5220004" y="104434"/>
            <a:ext cx="230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b="1" dirty="0">
                <a:solidFill>
                  <a:schemeClr val="accent1"/>
                </a:solidFill>
              </a:rPr>
              <a:t>Bias-Variance tradeoff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7E48F35-4737-5B4C-AC15-0E759EF6F56A}"/>
              </a:ext>
            </a:extLst>
          </p:cNvPr>
          <p:cNvSpPr txBox="1"/>
          <p:nvPr/>
        </p:nvSpPr>
        <p:spPr>
          <a:xfrm>
            <a:off x="1021070" y="1660469"/>
            <a:ext cx="14244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1200" dirty="0"/>
              <a:t>Too few parameters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8BC7F87-5A5D-2F40-8CE1-419D8BA97DF6}"/>
              </a:ext>
            </a:extLst>
          </p:cNvPr>
          <p:cNvSpPr txBox="1"/>
          <p:nvPr/>
        </p:nvSpPr>
        <p:spPr>
          <a:xfrm>
            <a:off x="4157571" y="1660468"/>
            <a:ext cx="15384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1200" dirty="0"/>
              <a:t>Too many parameters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E92B93C-7A8B-5040-804D-288AEC05EDC3}"/>
              </a:ext>
            </a:extLst>
          </p:cNvPr>
          <p:cNvSpPr txBox="1"/>
          <p:nvPr/>
        </p:nvSpPr>
        <p:spPr>
          <a:xfrm>
            <a:off x="2924673" y="1680753"/>
            <a:ext cx="8774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1200" dirty="0"/>
              <a:t>“Just right”</a:t>
            </a:r>
          </a:p>
        </p:txBody>
      </p:sp>
      <p:pic>
        <p:nvPicPr>
          <p:cNvPr id="21" name="Picture 8" descr="figures_mod4_over_underfitting">
            <a:extLst>
              <a:ext uri="{FF2B5EF4-FFF2-40B4-BE49-F238E27FC236}">
                <a16:creationId xmlns:a16="http://schemas.microsoft.com/office/drawing/2014/main" id="{5AE885E8-F4AB-3E4B-A831-815A857B5E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9" t="8741" r="69664" b="72296"/>
          <a:stretch/>
        </p:blipFill>
        <p:spPr bwMode="auto">
          <a:xfrm>
            <a:off x="958271" y="1955035"/>
            <a:ext cx="1402080" cy="1300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8" descr="figures_mod4_over_underfitting">
            <a:extLst>
              <a:ext uri="{FF2B5EF4-FFF2-40B4-BE49-F238E27FC236}">
                <a16:creationId xmlns:a16="http://schemas.microsoft.com/office/drawing/2014/main" id="{68DD3483-C345-4045-832B-0D9E44F0E5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05" t="8741" r="35651" b="72296"/>
          <a:stretch/>
        </p:blipFill>
        <p:spPr bwMode="auto">
          <a:xfrm>
            <a:off x="2491933" y="1979015"/>
            <a:ext cx="1473200" cy="1300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8" descr="figures_mod4_over_underfitting">
            <a:extLst>
              <a:ext uri="{FF2B5EF4-FFF2-40B4-BE49-F238E27FC236}">
                <a16:creationId xmlns:a16="http://schemas.microsoft.com/office/drawing/2014/main" id="{A4378911-C721-F345-B11F-F220B2B319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945" t="8741" r="3079" b="72863"/>
          <a:stretch/>
        </p:blipFill>
        <p:spPr bwMode="auto">
          <a:xfrm>
            <a:off x="4122116" y="1979015"/>
            <a:ext cx="1402081" cy="1261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D3C2B078-F781-F64D-9332-A0E292E11CD2}"/>
              </a:ext>
            </a:extLst>
          </p:cNvPr>
          <p:cNvGrpSpPr/>
          <p:nvPr/>
        </p:nvGrpSpPr>
        <p:grpSpPr>
          <a:xfrm>
            <a:off x="287872" y="3236511"/>
            <a:ext cx="5829711" cy="3562221"/>
            <a:chOff x="287872" y="3236511"/>
            <a:chExt cx="5829711" cy="3562221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3A79A6F-55CD-8D48-B445-D4EB2DA5C8A4}"/>
                </a:ext>
              </a:extLst>
            </p:cNvPr>
            <p:cNvSpPr txBox="1"/>
            <p:nvPr/>
          </p:nvSpPr>
          <p:spPr>
            <a:xfrm>
              <a:off x="618481" y="6213957"/>
              <a:ext cx="521547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H" sz="1600" b="1" i="1" dirty="0"/>
                <a:t>“As the model capacity increases, </a:t>
              </a:r>
              <a:r>
                <a:rPr lang="en-GB" sz="1600" b="1" i="1" dirty="0"/>
                <a:t>so does its variance, its potential to overfit and its generalization error” </a:t>
              </a:r>
              <a:endParaRPr lang="en-CH" sz="1600" b="1" i="1" dirty="0"/>
            </a:p>
          </p:txBody>
        </p: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166583D7-A58B-5446-AC70-B2A5BFE1E6D4}"/>
                </a:ext>
              </a:extLst>
            </p:cNvPr>
            <p:cNvGrpSpPr/>
            <p:nvPr/>
          </p:nvGrpSpPr>
          <p:grpSpPr>
            <a:xfrm>
              <a:off x="287872" y="3236511"/>
              <a:ext cx="5829711" cy="2969079"/>
              <a:chOff x="5994278" y="2693715"/>
              <a:chExt cx="4651901" cy="3091161"/>
            </a:xfrm>
          </p:grpSpPr>
          <p:pic>
            <p:nvPicPr>
              <p:cNvPr id="51" name="Picture 8" descr="Bias-Variance Tradeoff">
                <a:extLst>
                  <a:ext uri="{FF2B5EF4-FFF2-40B4-BE49-F238E27FC236}">
                    <a16:creationId xmlns:a16="http://schemas.microsoft.com/office/drawing/2014/main" id="{31FA4BD3-11E3-2F4C-A334-2CD1CB7CC41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94278" y="3052595"/>
                <a:ext cx="4622800" cy="255233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B3F0942E-A942-5A47-AB75-3371EAA35286}"/>
                  </a:ext>
                </a:extLst>
              </p:cNvPr>
              <p:cNvSpPr txBox="1"/>
              <p:nvPr/>
            </p:nvSpPr>
            <p:spPr>
              <a:xfrm>
                <a:off x="6456234" y="2866328"/>
                <a:ext cx="150714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CH" sz="1100" dirty="0"/>
                  <a:t>Low variance, high bias</a:t>
                </a: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92BFE11C-1383-5647-BAF3-BD71AA9B2EE9}"/>
                  </a:ext>
                </a:extLst>
              </p:cNvPr>
              <p:cNvSpPr txBox="1"/>
              <p:nvPr/>
            </p:nvSpPr>
            <p:spPr>
              <a:xfrm>
                <a:off x="8716888" y="2773251"/>
                <a:ext cx="1561645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CH" sz="1100" dirty="0"/>
                  <a:t>High variance, low bias, </a:t>
                </a:r>
              </a:p>
              <a:p>
                <a:pPr algn="ctr"/>
                <a:r>
                  <a:rPr lang="en-CH" sz="1100" dirty="0"/>
                  <a:t>poor generalization</a:t>
                </a:r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5AC33593-8908-B541-9D50-9C8C878CCEE6}"/>
                  </a:ext>
                </a:extLst>
              </p:cNvPr>
              <p:cNvSpPr/>
              <p:nvPr/>
            </p:nvSpPr>
            <p:spPr>
              <a:xfrm>
                <a:off x="6485957" y="3158067"/>
                <a:ext cx="1539589" cy="2132377"/>
              </a:xfrm>
              <a:prstGeom prst="rect">
                <a:avLst/>
              </a:prstGeom>
              <a:solidFill>
                <a:schemeClr val="accent1">
                  <a:alpha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59C1DE03-D1EC-6F44-B42E-B12B34CDA560}"/>
                  </a:ext>
                </a:extLst>
              </p:cNvPr>
              <p:cNvSpPr/>
              <p:nvPr/>
            </p:nvSpPr>
            <p:spPr>
              <a:xfrm>
                <a:off x="8442269" y="3158067"/>
                <a:ext cx="1836264" cy="2132377"/>
              </a:xfrm>
              <a:prstGeom prst="rect">
                <a:avLst/>
              </a:prstGeom>
              <a:solidFill>
                <a:srgbClr val="FF0000">
                  <a:alpha val="2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57C5EC60-9F06-5543-973B-8942256AD780}"/>
                  </a:ext>
                </a:extLst>
              </p:cNvPr>
              <p:cNvSpPr/>
              <p:nvPr/>
            </p:nvSpPr>
            <p:spPr>
              <a:xfrm>
                <a:off x="7104649" y="3733082"/>
                <a:ext cx="821059" cy="2462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CH" sz="1000" dirty="0">
                    <a:solidFill>
                      <a:schemeClr val="accent1"/>
                    </a:solidFill>
                  </a:rPr>
                  <a:t>Underfitting</a:t>
                </a:r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F34CFD99-8666-BC48-8142-9AAE51368574}"/>
                  </a:ext>
                </a:extLst>
              </p:cNvPr>
              <p:cNvSpPr/>
              <p:nvPr/>
            </p:nvSpPr>
            <p:spPr>
              <a:xfrm>
                <a:off x="8760404" y="3748659"/>
                <a:ext cx="747320" cy="2462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CH" sz="1000" dirty="0">
                    <a:solidFill>
                      <a:srgbClr val="FF0000"/>
                    </a:solidFill>
                  </a:rPr>
                  <a:t>Overfitting</a:t>
                </a: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91BE1755-44DD-8F4D-A563-8BA4802C4413}"/>
                  </a:ext>
                </a:extLst>
              </p:cNvPr>
              <p:cNvSpPr txBox="1"/>
              <p:nvPr/>
            </p:nvSpPr>
            <p:spPr>
              <a:xfrm>
                <a:off x="9008351" y="5538655"/>
                <a:ext cx="1637828" cy="2420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H" sz="1000" dirty="0"/>
                  <a:t>Over-parameterized</a:t>
                </a:r>
              </a:p>
            </p:txBody>
          </p:sp>
          <p:cxnSp>
            <p:nvCxnSpPr>
              <p:cNvPr id="59" name="Straight Arrow Connector 58">
                <a:extLst>
                  <a:ext uri="{FF2B5EF4-FFF2-40B4-BE49-F238E27FC236}">
                    <a16:creationId xmlns:a16="http://schemas.microsoft.com/office/drawing/2014/main" id="{E61B99A0-7891-C44C-A168-231C0DC88E1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269450" y="2693715"/>
                <a:ext cx="0" cy="715563"/>
              </a:xfrm>
              <a:prstGeom prst="straightConnector1">
                <a:avLst/>
              </a:prstGeom>
              <a:ln w="38100" cap="flat" cmpd="sng" algn="ctr">
                <a:solidFill>
                  <a:schemeClr val="accent4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9F8C6136-A5C2-514D-B960-A3BE96048510}"/>
                  </a:ext>
                </a:extLst>
              </p:cNvPr>
              <p:cNvSpPr txBox="1"/>
              <p:nvPr/>
            </p:nvSpPr>
            <p:spPr>
              <a:xfrm>
                <a:off x="6696264" y="5538655"/>
                <a:ext cx="1313180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H" sz="1000" dirty="0"/>
                  <a:t>Under-parameterized</a:t>
                </a:r>
              </a:p>
            </p:txBody>
          </p:sp>
        </p:grp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30A97822-B580-D74E-BF4F-C7C558CEE1C9}"/>
              </a:ext>
            </a:extLst>
          </p:cNvPr>
          <p:cNvGrpSpPr/>
          <p:nvPr/>
        </p:nvGrpSpPr>
        <p:grpSpPr>
          <a:xfrm>
            <a:off x="6980181" y="787309"/>
            <a:ext cx="5065590" cy="5830219"/>
            <a:chOff x="6980181" y="787309"/>
            <a:chExt cx="5065590" cy="5830219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95620230-7E30-3D4E-BC5B-09793643710A}"/>
                </a:ext>
              </a:extLst>
            </p:cNvPr>
            <p:cNvSpPr txBox="1"/>
            <p:nvPr/>
          </p:nvSpPr>
          <p:spPr>
            <a:xfrm>
              <a:off x="7184980" y="787309"/>
              <a:ext cx="4429893" cy="40318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H" sz="1600" dirty="0"/>
                <a:t>So how do we increase the number of model parameters (</a:t>
              </a:r>
              <a:r>
                <a:rPr lang="en-CH" sz="1600" i="1" dirty="0"/>
                <a:t>p</a:t>
              </a:r>
              <a:r>
                <a:rPr lang="en-CH" sz="1600" dirty="0"/>
                <a:t>) </a:t>
              </a:r>
              <a:r>
                <a:rPr lang="en-GB" sz="1600" dirty="0"/>
                <a:t>while preventing overfitting?</a:t>
              </a:r>
            </a:p>
            <a:p>
              <a:endParaRPr lang="en-GB" sz="1600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sz="1600" dirty="0"/>
                <a:t>Increase training set (</a:t>
              </a:r>
              <a:r>
                <a:rPr lang="en-GB" sz="1600" i="1" dirty="0"/>
                <a:t>n &gt;&gt; p</a:t>
              </a:r>
              <a:r>
                <a:rPr lang="en-GB" sz="1600" dirty="0"/>
                <a:t>)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GB" sz="1600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GB" sz="1600" dirty="0"/>
            </a:p>
            <a:p>
              <a:endParaRPr lang="en-GB" sz="1600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GB" sz="1600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GB" sz="1600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GB" sz="1600" dirty="0"/>
            </a:p>
            <a:p>
              <a:endParaRPr lang="en-GB" sz="1600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sz="1600" dirty="0"/>
                <a:t>Use </a:t>
              </a:r>
              <a:r>
                <a:rPr lang="en-GB" sz="1600" b="1" dirty="0"/>
                <a:t>regularization</a:t>
              </a:r>
            </a:p>
            <a:p>
              <a:r>
                <a:rPr lang="en-GB" sz="1600" dirty="0"/>
                <a:t>(penalize for the number and/or for the magnitude of the model parameters )</a:t>
              </a:r>
            </a:p>
            <a:p>
              <a:pPr marL="285750" indent="-285750" algn="ctr">
                <a:buFont typeface="Arial" panose="020B0604020202020204" pitchFamily="34" charset="0"/>
                <a:buChar char="•"/>
              </a:pPr>
              <a:endParaRPr lang="en-GB" sz="1600" dirty="0"/>
            </a:p>
            <a:p>
              <a:pPr marL="285750" indent="-285750" algn="ctr">
                <a:buFont typeface="Arial" panose="020B0604020202020204" pitchFamily="34" charset="0"/>
                <a:buChar char="•"/>
              </a:pPr>
              <a:endParaRPr lang="en-GB" sz="1600" dirty="0"/>
            </a:p>
          </p:txBody>
        </p:sp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8E96C553-D91D-2F4E-93FA-6F829EA96A1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16431" b="4062"/>
            <a:stretch/>
          </p:blipFill>
          <p:spPr>
            <a:xfrm>
              <a:off x="8120210" y="1869302"/>
              <a:ext cx="2785533" cy="1549400"/>
            </a:xfrm>
            <a:prstGeom prst="rect">
              <a:avLst/>
            </a:prstGeom>
          </p:spPr>
        </p:pic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8B88FA7D-C5CA-B649-BB63-E3BB4D6B48B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272313" y="4234829"/>
              <a:ext cx="2669899" cy="1926167"/>
            </a:xfrm>
            <a:prstGeom prst="rect">
              <a:avLst/>
            </a:prstGeom>
          </p:spPr>
        </p:pic>
        <p:sp>
          <p:nvSpPr>
            <p:cNvPr id="2048" name="TextBox 2047">
              <a:extLst>
                <a:ext uri="{FF2B5EF4-FFF2-40B4-BE49-F238E27FC236}">
                  <a16:creationId xmlns:a16="http://schemas.microsoft.com/office/drawing/2014/main" id="{D9BCBF4E-39E6-1D41-AD41-5BEA114CD000}"/>
                </a:ext>
              </a:extLst>
            </p:cNvPr>
            <p:cNvSpPr txBox="1"/>
            <p:nvPr/>
          </p:nvSpPr>
          <p:spPr>
            <a:xfrm>
              <a:off x="6980181" y="6032753"/>
              <a:ext cx="506559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H" sz="1600" dirty="0"/>
                <a:t>Expands the selection of model class while keeping the </a:t>
              </a:r>
              <a:r>
                <a:rPr lang="en-CH" sz="1600" b="1" dirty="0"/>
                <a:t>effective model complexity </a:t>
              </a:r>
              <a:r>
                <a:rPr lang="en-CH" sz="1600" dirty="0"/>
                <a:t>low</a:t>
              </a:r>
              <a:endParaRPr lang="en-CH" sz="16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786837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39D7809-E288-2F4F-BB46-CB5EA13802B5}"/>
              </a:ext>
            </a:extLst>
          </p:cNvPr>
          <p:cNvSpPr txBox="1"/>
          <p:nvPr/>
        </p:nvSpPr>
        <p:spPr>
          <a:xfrm>
            <a:off x="4286751" y="113861"/>
            <a:ext cx="52331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H" b="1" dirty="0">
                <a:solidFill>
                  <a:schemeClr val="accent1"/>
                </a:solidFill>
              </a:rPr>
              <a:t>The “unreasonable” success of deep-learning models</a:t>
            </a:r>
          </a:p>
          <a:p>
            <a:pPr algn="ctr"/>
            <a:r>
              <a:rPr lang="en-CH" b="1" dirty="0">
                <a:solidFill>
                  <a:schemeClr val="accent1"/>
                </a:solidFill>
              </a:rPr>
              <a:t>and the “double descent” curve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445CD8-0763-B149-9317-947884E9EBA4}"/>
              </a:ext>
            </a:extLst>
          </p:cNvPr>
          <p:cNvSpPr txBox="1"/>
          <p:nvPr/>
        </p:nvSpPr>
        <p:spPr>
          <a:xfrm>
            <a:off x="87769" y="774432"/>
            <a:ext cx="7735194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dirty="0"/>
              <a:t>Early criticism for ANNs: </a:t>
            </a:r>
          </a:p>
          <a:p>
            <a:r>
              <a:rPr lang="en-CH" dirty="0"/>
              <a:t>Fully connected architectures have an unreasonably high number of parameters.</a:t>
            </a:r>
          </a:p>
          <a:p>
            <a:r>
              <a:rPr lang="en-CH" dirty="0"/>
              <a:t>-&gt; Therefore, in order to train them you need unreasonably large training sets.</a:t>
            </a:r>
          </a:p>
          <a:p>
            <a:endParaRPr lang="en-CH" dirty="0"/>
          </a:p>
          <a:p>
            <a:endParaRPr lang="en-CH" dirty="0"/>
          </a:p>
          <a:p>
            <a:endParaRPr lang="en-CH" dirty="0"/>
          </a:p>
          <a:p>
            <a:endParaRPr lang="en-CH" dirty="0"/>
          </a:p>
          <a:p>
            <a:endParaRPr lang="en-CH" dirty="0"/>
          </a:p>
          <a:p>
            <a:endParaRPr lang="en-CH" dirty="0"/>
          </a:p>
          <a:p>
            <a:endParaRPr lang="en-CH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38DF264-B77B-E648-9583-16ED5AF0C8A8}"/>
              </a:ext>
            </a:extLst>
          </p:cNvPr>
          <p:cNvGrpSpPr/>
          <p:nvPr/>
        </p:nvGrpSpPr>
        <p:grpSpPr>
          <a:xfrm>
            <a:off x="195298" y="1777385"/>
            <a:ext cx="2584712" cy="1651615"/>
            <a:chOff x="1702039" y="2603192"/>
            <a:chExt cx="2584712" cy="1651615"/>
          </a:xfrm>
        </p:grpSpPr>
        <p:pic>
          <p:nvPicPr>
            <p:cNvPr id="11" name="Picture 4" descr="Statisticians Hate Him">
              <a:extLst>
                <a:ext uri="{FF2B5EF4-FFF2-40B4-BE49-F238E27FC236}">
                  <a16:creationId xmlns:a16="http://schemas.microsoft.com/office/drawing/2014/main" id="{8B22BD59-B989-B44C-9D24-63F06A1061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02039" y="2603192"/>
              <a:ext cx="2584712" cy="1651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8" descr="Google's AI Guru Wants Computers to Think More Like Brains | WIRED">
              <a:extLst>
                <a:ext uri="{FF2B5EF4-FFF2-40B4-BE49-F238E27FC236}">
                  <a16:creationId xmlns:a16="http://schemas.microsoft.com/office/drawing/2014/main" id="{85455BCE-DC51-2E43-9228-8E80173226A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413"/>
            <a:stretch/>
          </p:blipFill>
          <p:spPr bwMode="auto">
            <a:xfrm>
              <a:off x="1702039" y="3086302"/>
              <a:ext cx="1208916" cy="11685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83E75A5-FB6B-F542-A37B-A557F34D470C}"/>
              </a:ext>
            </a:extLst>
          </p:cNvPr>
          <p:cNvSpPr txBox="1"/>
          <p:nvPr/>
        </p:nvSpPr>
        <p:spPr>
          <a:xfrm>
            <a:off x="2780010" y="1900257"/>
            <a:ext cx="459645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dirty="0"/>
              <a:t>Geoffrey Hinton:</a:t>
            </a:r>
          </a:p>
          <a:p>
            <a:r>
              <a:rPr lang="en-CH" i="1" dirty="0"/>
              <a:t>“In your lifetime you make on average 10billion</a:t>
            </a:r>
          </a:p>
          <a:p>
            <a:r>
              <a:rPr lang="en-GB" i="1" dirty="0"/>
              <a:t>f</a:t>
            </a:r>
            <a:r>
              <a:rPr lang="en-CH" i="1" dirty="0"/>
              <a:t>ixations yet you have abouth 10,000</a:t>
            </a:r>
          </a:p>
          <a:p>
            <a:r>
              <a:rPr lang="en-GB" i="1" dirty="0"/>
              <a:t>more synapses than that, so </a:t>
            </a:r>
            <a:r>
              <a:rPr lang="en-GB" b="1" i="1" dirty="0"/>
              <a:t>you</a:t>
            </a:r>
            <a:r>
              <a:rPr lang="en-GB" i="1" dirty="0"/>
              <a:t> don’t</a:t>
            </a:r>
          </a:p>
          <a:p>
            <a:r>
              <a:rPr lang="en-GB" i="1" dirty="0"/>
              <a:t>satisfy statistics 101 either” </a:t>
            </a:r>
            <a:endParaRPr lang="en-CH" i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BE24E0-FB0A-7040-B5B0-5DD454E87F29}"/>
              </a:ext>
            </a:extLst>
          </p:cNvPr>
          <p:cNvSpPr txBox="1"/>
          <p:nvPr/>
        </p:nvSpPr>
        <p:spPr>
          <a:xfrm>
            <a:off x="65989" y="5516270"/>
            <a:ext cx="22223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H" dirty="0"/>
              <a:t>T</a:t>
            </a:r>
            <a:r>
              <a:rPr lang="en-GB" dirty="0"/>
              <a:t>he</a:t>
            </a:r>
            <a:r>
              <a:rPr lang="en-CH" dirty="0"/>
              <a:t> “double descent”</a:t>
            </a:r>
          </a:p>
          <a:p>
            <a:pPr algn="ctr"/>
            <a:r>
              <a:rPr lang="en-CH" dirty="0"/>
              <a:t>curve: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5F2D21-186C-714E-9845-0BDBB3528ED3}"/>
              </a:ext>
            </a:extLst>
          </p:cNvPr>
          <p:cNvSpPr txBox="1"/>
          <p:nvPr/>
        </p:nvSpPr>
        <p:spPr>
          <a:xfrm>
            <a:off x="7088890" y="3117274"/>
            <a:ext cx="417614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CH" dirty="0"/>
          </a:p>
          <a:p>
            <a:r>
              <a:rPr lang="en-CH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H" dirty="0"/>
              <a:t>Variance appears to decrease with model complexity beyond the IP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H" dirty="0"/>
          </a:p>
        </p:txBody>
      </p:sp>
      <p:pic>
        <p:nvPicPr>
          <p:cNvPr id="3082" name="Picture 10" descr="Heck and Darn! How and When to Swear in Writing | Proofed's Writing Tips">
            <a:extLst>
              <a:ext uri="{FF2B5EF4-FFF2-40B4-BE49-F238E27FC236}">
                <a16:creationId xmlns:a16="http://schemas.microsoft.com/office/drawing/2014/main" id="{45BB0852-E4D5-3F40-86CD-CE6B9F0493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1299" y="4338374"/>
            <a:ext cx="1117283" cy="434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F0198A7E-CD53-B146-8019-0B6D6C6856FD}"/>
              </a:ext>
            </a:extLst>
          </p:cNvPr>
          <p:cNvSpPr/>
          <p:nvPr/>
        </p:nvSpPr>
        <p:spPr>
          <a:xfrm>
            <a:off x="7088889" y="4555721"/>
            <a:ext cx="401588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H" dirty="0"/>
              <a:t>Overfitting is not necessarily harmful</a:t>
            </a:r>
          </a:p>
        </p:txBody>
      </p:sp>
      <p:pic>
        <p:nvPicPr>
          <p:cNvPr id="3086" name="Picture 14" descr="Bubble, conversation, curse, speech, swear, words icon - Download on  Iconfinder">
            <a:extLst>
              <a:ext uri="{FF2B5EF4-FFF2-40B4-BE49-F238E27FC236}">
                <a16:creationId xmlns:a16="http://schemas.microsoft.com/office/drawing/2014/main" id="{1351750B-ED3D-E745-B1A7-31652148D7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9321" y="3299376"/>
            <a:ext cx="827291" cy="594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27DC6AED-97A7-AC45-88CF-D34AEEDB4274}"/>
              </a:ext>
            </a:extLst>
          </p:cNvPr>
          <p:cNvSpPr/>
          <p:nvPr/>
        </p:nvSpPr>
        <p:spPr>
          <a:xfrm>
            <a:off x="7117448" y="5532432"/>
            <a:ext cx="378964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H" dirty="0"/>
              <a:t>Since the IP threshold is at </a:t>
            </a:r>
            <a:r>
              <a:rPr lang="en-CH" i="1" dirty="0"/>
              <a:t>p=n </a:t>
            </a:r>
            <a:r>
              <a:rPr lang="en-CH" dirty="0"/>
              <a:t>does that mean that in some cases more data can hurt us?</a:t>
            </a:r>
          </a:p>
        </p:txBody>
      </p:sp>
      <p:pic>
        <p:nvPicPr>
          <p:cNvPr id="3088" name="Picture 16" descr="Being fluent at swearing is a sign of healthy verbal ability – Research  Digest">
            <a:extLst>
              <a:ext uri="{FF2B5EF4-FFF2-40B4-BE49-F238E27FC236}">
                <a16:creationId xmlns:a16="http://schemas.microsoft.com/office/drawing/2014/main" id="{1011A5D5-810C-B544-A98D-3D101BB25E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7686" y="5079066"/>
            <a:ext cx="1117283" cy="857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49F91F4-5301-2942-8C51-EE99262B10F8}"/>
              </a:ext>
            </a:extLst>
          </p:cNvPr>
          <p:cNvSpPr/>
          <p:nvPr/>
        </p:nvSpPr>
        <p:spPr>
          <a:xfrm>
            <a:off x="90463" y="3854553"/>
            <a:ext cx="693243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H" dirty="0"/>
              <a:t>Modern deep learning models are hugely overparameterized (</a:t>
            </a:r>
            <a:r>
              <a:rPr lang="en-CH" i="1" dirty="0"/>
              <a:t>p &gt;&gt; n</a:t>
            </a:r>
            <a:r>
              <a:rPr lang="en-CH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H" dirty="0"/>
              <a:t>Actually in several instances they appear to be completely overfitted (even in the presence of noisy / mislabelled data)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H" dirty="0"/>
              <a:t>However, their generalization performance is extremely good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00059CB-331B-A349-B055-653CF790AB73}"/>
              </a:ext>
            </a:extLst>
          </p:cNvPr>
          <p:cNvGrpSpPr/>
          <p:nvPr/>
        </p:nvGrpSpPr>
        <p:grpSpPr>
          <a:xfrm>
            <a:off x="2183130" y="5021749"/>
            <a:ext cx="4934318" cy="1819632"/>
            <a:chOff x="2183130" y="5021749"/>
            <a:chExt cx="4934318" cy="1819632"/>
          </a:xfrm>
        </p:grpSpPr>
        <p:pic>
          <p:nvPicPr>
            <p:cNvPr id="2" name="Picture 4" descr="What is an intuitive explanation of the double-descent curve in machine  learning? - Quora">
              <a:extLst>
                <a:ext uri="{FF2B5EF4-FFF2-40B4-BE49-F238E27FC236}">
                  <a16:creationId xmlns:a16="http://schemas.microsoft.com/office/drawing/2014/main" id="{42BFD575-FA0F-B64A-BD73-C90A339161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83130" y="5021749"/>
              <a:ext cx="4934318" cy="1819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2B3E697-62B4-7C4B-9BE5-6D6C0B18156B}"/>
                </a:ext>
              </a:extLst>
            </p:cNvPr>
            <p:cNvSpPr/>
            <p:nvPr/>
          </p:nvSpPr>
          <p:spPr>
            <a:xfrm>
              <a:off x="2591982" y="5147035"/>
              <a:ext cx="2140273" cy="1435720"/>
            </a:xfrm>
            <a:prstGeom prst="rect">
              <a:avLst/>
            </a:prstGeom>
            <a:solidFill>
              <a:schemeClr val="accent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F5B38318-0D21-C44D-B78F-8E4E8AC8F4A4}"/>
                </a:ext>
              </a:extLst>
            </p:cNvPr>
            <p:cNvSpPr/>
            <p:nvPr/>
          </p:nvSpPr>
          <p:spPr>
            <a:xfrm>
              <a:off x="4783408" y="5147035"/>
              <a:ext cx="2301186" cy="1442981"/>
            </a:xfrm>
            <a:prstGeom prst="rect">
              <a:avLst/>
            </a:prstGeom>
            <a:solidFill>
              <a:srgbClr val="FF0000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</p:spTree>
    <p:extLst>
      <p:ext uri="{BB962C8B-B14F-4D97-AF65-F5344CB8AC3E}">
        <p14:creationId xmlns:p14="http://schemas.microsoft.com/office/powerpoint/2010/main" val="3969424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13" grpId="0"/>
      <p:bldP spid="22" grpId="0"/>
      <p:bldP spid="1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768FCF7-1BCB-AF43-88F6-B87BBA14CCB3}"/>
              </a:ext>
            </a:extLst>
          </p:cNvPr>
          <p:cNvSpPr txBox="1"/>
          <p:nvPr/>
        </p:nvSpPr>
        <p:spPr>
          <a:xfrm>
            <a:off x="5299852" y="2799761"/>
            <a:ext cx="1592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dirty="0"/>
              <a:t>Demonstration</a:t>
            </a:r>
          </a:p>
        </p:txBody>
      </p:sp>
    </p:spTree>
    <p:extLst>
      <p:ext uri="{BB962C8B-B14F-4D97-AF65-F5344CB8AC3E}">
        <p14:creationId xmlns:p14="http://schemas.microsoft.com/office/powerpoint/2010/main" val="34468752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A24BDD4-F746-F845-BF7D-3DBA93F9D9AF}"/>
              </a:ext>
            </a:extLst>
          </p:cNvPr>
          <p:cNvCxnSpPr/>
          <p:nvPr/>
        </p:nvCxnSpPr>
        <p:spPr>
          <a:xfrm>
            <a:off x="679617" y="3564927"/>
            <a:ext cx="44484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046B25FC-9160-384D-9654-072617FD2E67}"/>
              </a:ext>
            </a:extLst>
          </p:cNvPr>
          <p:cNvSpPr txBox="1"/>
          <p:nvPr/>
        </p:nvSpPr>
        <p:spPr>
          <a:xfrm>
            <a:off x="407455" y="3380261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i="1" dirty="0"/>
              <a:t>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C30710-27E0-9C49-B753-E555F6BAF1EE}"/>
              </a:ext>
            </a:extLst>
          </p:cNvPr>
          <p:cNvSpPr txBox="1"/>
          <p:nvPr/>
        </p:nvSpPr>
        <p:spPr>
          <a:xfrm>
            <a:off x="1149174" y="3380261"/>
            <a:ext cx="2121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i="1" dirty="0"/>
              <a:t>x,     x=y+e,  e~N(0,1)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B5DEFD-5F64-BE4C-B85C-DBBB1E16981D}"/>
              </a:ext>
            </a:extLst>
          </p:cNvPr>
          <p:cNvSpPr txBox="1"/>
          <p:nvPr/>
        </p:nvSpPr>
        <p:spPr>
          <a:xfrm>
            <a:off x="633982" y="752390"/>
            <a:ext cx="598241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dirty="0"/>
              <a:t>x</a:t>
            </a:r>
            <a:r>
              <a:rPr lang="en-CH" baseline="30000" dirty="0"/>
              <a:t>1</a:t>
            </a:r>
          </a:p>
          <a:p>
            <a:r>
              <a:rPr lang="en-CH" dirty="0"/>
              <a:t>x</a:t>
            </a:r>
            <a:r>
              <a:rPr lang="en-CH" baseline="30000" dirty="0"/>
              <a:t>2</a:t>
            </a:r>
          </a:p>
          <a:p>
            <a:r>
              <a:rPr lang="en-CH" dirty="0"/>
              <a:t>x</a:t>
            </a:r>
            <a:r>
              <a:rPr lang="en-CH" baseline="30000" dirty="0"/>
              <a:t>3</a:t>
            </a:r>
          </a:p>
          <a:p>
            <a:r>
              <a:rPr lang="en-CH" baseline="-25000" dirty="0"/>
              <a:t>…</a:t>
            </a:r>
          </a:p>
          <a:p>
            <a:r>
              <a:rPr lang="en-CH" dirty="0"/>
              <a:t>x</a:t>
            </a:r>
            <a:r>
              <a:rPr lang="en-CH" baseline="30000" dirty="0"/>
              <a:t>2048</a:t>
            </a:r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66C9D721-1FC0-3C41-8EA3-127621931816}"/>
              </a:ext>
            </a:extLst>
          </p:cNvPr>
          <p:cNvSpPr/>
          <p:nvPr/>
        </p:nvSpPr>
        <p:spPr>
          <a:xfrm>
            <a:off x="1087312" y="752390"/>
            <a:ext cx="370859" cy="1384995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C5AEEE-7B83-E14B-AAFB-25645C9FCE51}"/>
              </a:ext>
            </a:extLst>
          </p:cNvPr>
          <p:cNvSpPr txBox="1"/>
          <p:nvPr/>
        </p:nvSpPr>
        <p:spPr>
          <a:xfrm>
            <a:off x="1474222" y="1260221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dirty="0"/>
              <a:t>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BC9FA75-8C5E-2F40-92BD-7B78C7AEE5DB}"/>
              </a:ext>
            </a:extLst>
          </p:cNvPr>
          <p:cNvSpPr txBox="1"/>
          <p:nvPr/>
        </p:nvSpPr>
        <p:spPr>
          <a:xfrm>
            <a:off x="358833" y="3057095"/>
            <a:ext cx="1653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dirty="0">
                <a:solidFill>
                  <a:schemeClr val="accent1"/>
                </a:solidFill>
              </a:rPr>
              <a:t>Simulated data: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F45F4A0-7EAF-4C4A-B73E-FDCC8B61D92E}"/>
              </a:ext>
            </a:extLst>
          </p:cNvPr>
          <p:cNvCxnSpPr/>
          <p:nvPr/>
        </p:nvCxnSpPr>
        <p:spPr>
          <a:xfrm>
            <a:off x="691480" y="3934259"/>
            <a:ext cx="44484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00342F8-DB47-D643-A2C6-897314256169}"/>
              </a:ext>
            </a:extLst>
          </p:cNvPr>
          <p:cNvSpPr txBox="1"/>
          <p:nvPr/>
        </p:nvSpPr>
        <p:spPr>
          <a:xfrm>
            <a:off x="419318" y="3749593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i="1" dirty="0"/>
              <a:t>x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3E59F32-00BA-E645-BC35-4D55182471C6}"/>
              </a:ext>
            </a:extLst>
          </p:cNvPr>
          <p:cNvSpPr txBox="1"/>
          <p:nvPr/>
        </p:nvSpPr>
        <p:spPr>
          <a:xfrm>
            <a:off x="1161037" y="3749593"/>
            <a:ext cx="2204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i="1" dirty="0"/>
              <a:t>x</a:t>
            </a:r>
            <a:r>
              <a:rPr lang="en-CH" i="1" baseline="30000" dirty="0"/>
              <a:t>i</a:t>
            </a:r>
            <a:r>
              <a:rPr lang="en-CH" i="1" dirty="0"/>
              <a:t>,    x</a:t>
            </a:r>
            <a:r>
              <a:rPr lang="en-CH" i="1" baseline="30000" dirty="0"/>
              <a:t>i</a:t>
            </a:r>
            <a:r>
              <a:rPr lang="en-CH" i="1" baseline="-25000" dirty="0"/>
              <a:t> </a:t>
            </a:r>
            <a:r>
              <a:rPr lang="en-CH" i="1" dirty="0"/>
              <a:t>=x+e’, e’~N(0,2)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7678A75-E5BF-F34C-86F6-C7390B28C517}"/>
              </a:ext>
            </a:extLst>
          </p:cNvPr>
          <p:cNvSpPr txBox="1"/>
          <p:nvPr/>
        </p:nvSpPr>
        <p:spPr>
          <a:xfrm>
            <a:off x="399201" y="4201295"/>
            <a:ext cx="1699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/>
              <a:t>p</a:t>
            </a:r>
            <a:r>
              <a:rPr lang="en-CH" dirty="0"/>
              <a:t>=2048, </a:t>
            </a:r>
            <a:r>
              <a:rPr lang="en-CH" i="1" dirty="0"/>
              <a:t>n=2000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7417B22-C546-4D48-9C2C-6388687DB6B6}"/>
              </a:ext>
            </a:extLst>
          </p:cNvPr>
          <p:cNvSpPr txBox="1"/>
          <p:nvPr/>
        </p:nvSpPr>
        <p:spPr>
          <a:xfrm>
            <a:off x="469238" y="406141"/>
            <a:ext cx="5183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dirty="0">
                <a:solidFill>
                  <a:schemeClr val="accent1"/>
                </a:solidFill>
              </a:rPr>
              <a:t>Task: Predict scalar </a:t>
            </a:r>
            <a:r>
              <a:rPr lang="en-CH" i="1" dirty="0">
                <a:solidFill>
                  <a:schemeClr val="accent1"/>
                </a:solidFill>
              </a:rPr>
              <a:t>y</a:t>
            </a:r>
            <a:r>
              <a:rPr lang="en-CH" dirty="0">
                <a:solidFill>
                  <a:schemeClr val="accent1"/>
                </a:solidFill>
              </a:rPr>
              <a:t> from multiple weak predictors </a:t>
            </a:r>
            <a:r>
              <a:rPr lang="en-CH" i="1" dirty="0">
                <a:solidFill>
                  <a:schemeClr val="accent1"/>
                </a:solidFill>
              </a:rPr>
              <a:t>x</a:t>
            </a:r>
            <a:r>
              <a:rPr lang="en-CH" i="1" baseline="-25000" dirty="0">
                <a:solidFill>
                  <a:schemeClr val="accent1"/>
                </a:solidFill>
              </a:rPr>
              <a:t>i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A1BF189-C55D-7948-B4C2-D4728C25467E}"/>
              </a:ext>
            </a:extLst>
          </p:cNvPr>
          <p:cNvSpPr txBox="1"/>
          <p:nvPr/>
        </p:nvSpPr>
        <p:spPr>
          <a:xfrm>
            <a:off x="321386" y="5367544"/>
            <a:ext cx="51857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dirty="0"/>
              <a:t>Also create using the same procedure a validation set</a:t>
            </a:r>
          </a:p>
          <a:p>
            <a:r>
              <a:rPr lang="en-CH" dirty="0"/>
              <a:t>X</a:t>
            </a:r>
            <a:r>
              <a:rPr lang="en-CH" baseline="-25000" dirty="0"/>
              <a:t>v </a:t>
            </a:r>
            <a:r>
              <a:rPr lang="en-CH" dirty="0"/>
              <a:t>, Y</a:t>
            </a:r>
            <a:r>
              <a:rPr lang="en-CH" baseline="-25000" dirty="0"/>
              <a:t>v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4511403-59D2-3B4F-860E-E7B99500CB1F}"/>
              </a:ext>
            </a:extLst>
          </p:cNvPr>
          <p:cNvGrpSpPr/>
          <p:nvPr/>
        </p:nvGrpSpPr>
        <p:grpSpPr>
          <a:xfrm>
            <a:off x="6009501" y="1100778"/>
            <a:ext cx="5970994" cy="4349132"/>
            <a:chOff x="6145428" y="1137849"/>
            <a:chExt cx="5970994" cy="4349132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D18083C-D39A-854B-809B-1B6439BFB8A9}"/>
                </a:ext>
              </a:extLst>
            </p:cNvPr>
            <p:cNvSpPr txBox="1"/>
            <p:nvPr/>
          </p:nvSpPr>
          <p:spPr>
            <a:xfrm>
              <a:off x="6248577" y="1137849"/>
              <a:ext cx="55821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H" dirty="0">
                  <a:solidFill>
                    <a:schemeClr val="accent1"/>
                  </a:solidFill>
                </a:rPr>
                <a:t>Try linear regression with different number of parameters</a:t>
              </a:r>
              <a:endParaRPr lang="en-CH" i="1" baseline="-25000" dirty="0">
                <a:solidFill>
                  <a:schemeClr val="accent1"/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F1E42AA-499C-4A4A-8262-FE671A173B4C}"/>
                </a:ext>
              </a:extLst>
            </p:cNvPr>
            <p:cNvSpPr txBox="1"/>
            <p:nvPr/>
          </p:nvSpPr>
          <p:spPr>
            <a:xfrm>
              <a:off x="6145428" y="2665272"/>
              <a:ext cx="59709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H" dirty="0">
                  <a:solidFill>
                    <a:schemeClr val="accent1"/>
                  </a:solidFill>
                </a:rPr>
                <a:t>Try MLPs with different number of parameters hidden layers  </a:t>
              </a:r>
              <a:endParaRPr lang="en-CH" i="1" baseline="-25000" dirty="0">
                <a:solidFill>
                  <a:schemeClr val="accent1"/>
                </a:solidFill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6C4AAC49-CFDB-E04A-9F91-E5005FF10075}"/>
                </a:ext>
              </a:extLst>
            </p:cNvPr>
            <p:cNvSpPr/>
            <p:nvPr/>
          </p:nvSpPr>
          <p:spPr>
            <a:xfrm>
              <a:off x="7006286" y="3304055"/>
              <a:ext cx="185351" cy="131736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847F5EB-2F4D-5442-AE20-0B1B20427CEF}"/>
                </a:ext>
              </a:extLst>
            </p:cNvPr>
            <p:cNvSpPr/>
            <p:nvPr/>
          </p:nvSpPr>
          <p:spPr>
            <a:xfrm>
              <a:off x="7294604" y="3571091"/>
              <a:ext cx="185351" cy="79083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021332A7-3ACC-DB41-A8F3-CFC2AF21595E}"/>
                </a:ext>
              </a:extLst>
            </p:cNvPr>
            <p:cNvSpPr/>
            <p:nvPr/>
          </p:nvSpPr>
          <p:spPr>
            <a:xfrm>
              <a:off x="7564388" y="3722982"/>
              <a:ext cx="185351" cy="43008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6D471ED1-7A1B-D341-83FE-CF94AFC02684}"/>
                </a:ext>
              </a:extLst>
            </p:cNvPr>
            <p:cNvSpPr/>
            <p:nvPr/>
          </p:nvSpPr>
          <p:spPr>
            <a:xfrm>
              <a:off x="6676776" y="3119389"/>
              <a:ext cx="185351" cy="1699739"/>
            </a:xfrm>
            <a:prstGeom prst="rect">
              <a:avLst/>
            </a:prstGeom>
            <a:solidFill>
              <a:schemeClr val="tx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357FC80E-E5B5-3B45-8A27-AEAC4A2BF8AB}"/>
                </a:ext>
              </a:extLst>
            </p:cNvPr>
            <p:cNvSpPr/>
            <p:nvPr/>
          </p:nvSpPr>
          <p:spPr>
            <a:xfrm>
              <a:off x="7811524" y="3838311"/>
              <a:ext cx="152400" cy="1776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AE709DCF-0EDC-3542-AA8D-596650FBD49C}"/>
                    </a:ext>
                  </a:extLst>
                </p:cNvPr>
                <p:cNvSpPr/>
                <p:nvPr/>
              </p:nvSpPr>
              <p:spPr>
                <a:xfrm>
                  <a:off x="7896134" y="3722982"/>
                  <a:ext cx="47397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acc>
                      </m:oMath>
                    </m:oMathPara>
                  </a14:m>
                  <a:endParaRPr lang="en-CH" dirty="0"/>
                </a:p>
              </p:txBody>
            </p:sp>
          </mc:Choice>
          <mc:Fallback xmlns=""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AE709DCF-0EDC-3542-AA8D-596650FBD49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96134" y="3722982"/>
                  <a:ext cx="473976" cy="369332"/>
                </a:xfrm>
                <a:prstGeom prst="rect">
                  <a:avLst/>
                </a:prstGeom>
                <a:blipFill>
                  <a:blip r:embed="rId3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en-CH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2212ADD-1D03-F544-B857-8369582244C6}"/>
                </a:ext>
              </a:extLst>
            </p:cNvPr>
            <p:cNvSpPr txBox="1"/>
            <p:nvPr/>
          </p:nvSpPr>
          <p:spPr>
            <a:xfrm>
              <a:off x="6614990" y="3765025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H" b="1" dirty="0">
                  <a:solidFill>
                    <a:srgbClr val="FFFF00"/>
                  </a:solidFill>
                </a:rPr>
                <a:t>X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DE48A682-6516-1042-B850-07BCFA03E833}"/>
                </a:ext>
              </a:extLst>
            </p:cNvPr>
            <p:cNvSpPr/>
            <p:nvPr/>
          </p:nvSpPr>
          <p:spPr>
            <a:xfrm>
              <a:off x="10165493" y="3575207"/>
              <a:ext cx="185351" cy="79083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7D41B968-4EAB-4D42-B9CB-14D93F7F3AC1}"/>
                </a:ext>
              </a:extLst>
            </p:cNvPr>
            <p:cNvSpPr/>
            <p:nvPr/>
          </p:nvSpPr>
          <p:spPr>
            <a:xfrm>
              <a:off x="9881304" y="3123505"/>
              <a:ext cx="185351" cy="1699739"/>
            </a:xfrm>
            <a:prstGeom prst="rect">
              <a:avLst/>
            </a:prstGeom>
            <a:solidFill>
              <a:schemeClr val="tx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dirty="0">
                <a:highlight>
                  <a:srgbClr val="808080"/>
                </a:highlight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CB4F10D3-2917-454A-ADAF-EF352D57CC18}"/>
                </a:ext>
              </a:extLst>
            </p:cNvPr>
            <p:cNvSpPr/>
            <p:nvPr/>
          </p:nvSpPr>
          <p:spPr>
            <a:xfrm>
              <a:off x="10431342" y="3838311"/>
              <a:ext cx="152400" cy="1776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DDCA2FC9-E08E-E747-B696-202CCA1FDFE7}"/>
                    </a:ext>
                  </a:extLst>
                </p:cNvPr>
                <p:cNvSpPr/>
                <p:nvPr/>
              </p:nvSpPr>
              <p:spPr>
                <a:xfrm>
                  <a:off x="10569318" y="3702384"/>
                  <a:ext cx="47397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acc>
                      </m:oMath>
                    </m:oMathPara>
                  </a14:m>
                  <a:endParaRPr lang="en-CH" dirty="0"/>
                </a:p>
              </p:txBody>
            </p:sp>
          </mc:Choice>
          <mc:Fallback xmlns=""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DDCA2FC9-E08E-E747-B696-202CCA1FDFE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69318" y="3702384"/>
                  <a:ext cx="473976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en-CH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A7E86FAF-A7A3-2748-A9C8-97672AF5EC92}"/>
                </a:ext>
              </a:extLst>
            </p:cNvPr>
            <p:cNvSpPr txBox="1"/>
            <p:nvPr/>
          </p:nvSpPr>
          <p:spPr>
            <a:xfrm>
              <a:off x="9807161" y="3769141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H" b="1" dirty="0">
                  <a:solidFill>
                    <a:srgbClr val="FFFF00"/>
                  </a:solidFill>
                </a:rPr>
                <a:t>X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9AA44796-393E-3B4E-AB96-476848B7FB13}"/>
                    </a:ext>
                  </a:extLst>
                </p:cNvPr>
                <p:cNvSpPr txBox="1"/>
                <p:nvPr/>
              </p:nvSpPr>
              <p:spPr>
                <a:xfrm>
                  <a:off x="7178864" y="1615623"/>
                  <a:ext cx="372153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a14:m>
                  <a:r>
                    <a:rPr lang="en-US" dirty="0">
                      <a:ea typeface="Cambria Math" panose="02040503050406030204" pitchFamily="18" charset="0"/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m:rPr>
                          <m:nor/>
                        </m:rPr>
                        <a:rPr lang="en-US" dirty="0"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+…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m:rPr>
                          <m:nor/>
                        </m:rPr>
                        <a:rPr lang="en-US" dirty="0"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a14:m>
                  <a:endParaRPr lang="en-CH" dirty="0"/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9AA44796-393E-3B4E-AB96-476848B7FB1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78864" y="1615623"/>
                  <a:ext cx="3721532" cy="369332"/>
                </a:xfrm>
                <a:prstGeom prst="rect">
                  <a:avLst/>
                </a:prstGeom>
                <a:blipFill>
                  <a:blip r:embed="rId5"/>
                  <a:stretch>
                    <a:fillRect t="-6667" b="-16667"/>
                  </a:stretch>
                </a:blipFill>
              </p:spPr>
              <p:txBody>
                <a:bodyPr/>
                <a:lstStyle/>
                <a:p>
                  <a:r>
                    <a:rPr lang="en-CH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040FE019-5E8F-FF42-BEEB-B75BF5286AA5}"/>
                </a:ext>
              </a:extLst>
            </p:cNvPr>
            <p:cNvSpPr txBox="1"/>
            <p:nvPr/>
          </p:nvSpPr>
          <p:spPr>
            <a:xfrm>
              <a:off x="6918393" y="5117649"/>
              <a:ext cx="48358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H" dirty="0"/>
                <a:t>Compare performance on training, validation sets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66187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B08D5AE-1B0D-B045-8BA9-4E72BDAC6649}"/>
              </a:ext>
            </a:extLst>
          </p:cNvPr>
          <p:cNvSpPr txBox="1"/>
          <p:nvPr/>
        </p:nvSpPr>
        <p:spPr>
          <a:xfrm>
            <a:off x="5255275" y="126218"/>
            <a:ext cx="2628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H" b="1" dirty="0">
                <a:solidFill>
                  <a:schemeClr val="accent1"/>
                </a:solidFill>
              </a:rPr>
              <a:t>Summary of observations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4AA8090-0515-A64C-960F-3AFB09960023}"/>
                  </a:ext>
                </a:extLst>
              </p:cNvPr>
              <p:cNvSpPr txBox="1"/>
              <p:nvPr/>
            </p:nvSpPr>
            <p:spPr>
              <a:xfrm>
                <a:off x="1037147" y="803190"/>
                <a:ext cx="10888878" cy="67403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CH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The MLPs perform well, even when ridiculously overparameterrized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CH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CH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Actually, for the same number of H</a:t>
                </a:r>
                <a:r>
                  <a:rPr lang="en-GB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l</a:t>
                </a:r>
                <a:r>
                  <a:rPr lang="en-CH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ayers, larger architectures appear to benefit generalization performance.</a:t>
                </a:r>
              </a:p>
              <a:p>
                <a:r>
                  <a:rPr lang="en-CH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This holds in the  </a:t>
                </a:r>
                <a:r>
                  <a:rPr lang="en-CH" i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p &gt; n</a:t>
                </a:r>
                <a:r>
                  <a:rPr lang="en-CH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 regime and down to architectures with </a:t>
                </a:r>
                <a:r>
                  <a:rPr lang="en-CH" i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p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CH" i="1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rPr>
                      <m:t>≃</m:t>
                    </m:r>
                  </m:oMath>
                </a14:m>
                <a:r>
                  <a:rPr lang="en-CH" i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 n.  </a:t>
                </a:r>
              </a:p>
              <a:p>
                <a:endParaRPr lang="en-CH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CH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All MLPs show potential to overfit the training data. Overfitting is not (completely) destructive to generalization</a:t>
                </a:r>
              </a:p>
              <a:p>
                <a:r>
                  <a:rPr lang="en-GB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as in the case of LR.</a:t>
                </a:r>
              </a:p>
              <a:p>
                <a:endParaRPr lang="en-GB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MLPs that do not overfit, do generalize better (even for identical architectures)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GB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Deeper architectures are harder to overfit than shallower ones with approximately</a:t>
                </a:r>
              </a:p>
              <a:p>
                <a:r>
                  <a:rPr lang="en-GB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 the same number of parameters</a:t>
                </a:r>
              </a:p>
              <a:p>
                <a:endParaRPr lang="en-GB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Overfitting can to a large degree be avoided with very moderate countermeasures</a:t>
                </a:r>
              </a:p>
              <a:p>
                <a:r>
                  <a:rPr lang="en-GB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 (</a:t>
                </a:r>
                <a:r>
                  <a:rPr lang="en-GB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e.g</a:t>
                </a:r>
                <a:r>
                  <a:rPr lang="en-GB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 a small frequency of dropouts).</a:t>
                </a:r>
              </a:p>
              <a:p>
                <a:endParaRPr lang="en-GB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  <a:p>
                <a:endParaRPr lang="en-GB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  <a:p>
                <a:endParaRPr lang="en-GB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endParaRPr lang="en-GB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GB" dirty="0"/>
              </a:p>
              <a:p>
                <a:endParaRPr lang="en-GB" dirty="0"/>
              </a:p>
              <a:p>
                <a:endParaRPr lang="en-CH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CH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CH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4AA8090-0515-A64C-960F-3AFB099600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7147" y="803190"/>
                <a:ext cx="10888878" cy="6740307"/>
              </a:xfrm>
              <a:prstGeom prst="rect">
                <a:avLst/>
              </a:prstGeom>
              <a:blipFill>
                <a:blip r:embed="rId3"/>
                <a:stretch>
                  <a:fillRect l="-466" t="-565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433540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DD1B607-E282-F141-8091-D7C9BC9AAFBE}"/>
              </a:ext>
            </a:extLst>
          </p:cNvPr>
          <p:cNvSpPr txBox="1"/>
          <p:nvPr/>
        </p:nvSpPr>
        <p:spPr>
          <a:xfrm>
            <a:off x="595353" y="1025370"/>
            <a:ext cx="8289155" cy="72943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CH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H" dirty="0"/>
              <a:t>No violation of the spirit of bias-variance tradeoff. More complex models DO have</a:t>
            </a:r>
          </a:p>
          <a:p>
            <a:r>
              <a:rPr lang="en-GB" dirty="0"/>
              <a:t>a higher variance upper-bound but that bound is not realized.</a:t>
            </a:r>
          </a:p>
          <a:p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It’s the dynamics of the exploration of the optimization landscape by SGD that lead to ”smoother” solutions with low weight norms.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These solutions are more robust to input fluctuations and thus generalize well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Even in the cases of complete overfitting, the solutions are smooth (benign)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H" dirty="0"/>
              <a:t>Overparametrization is essential for “</a:t>
            </a:r>
            <a:r>
              <a:rPr lang="en-CH" b="1" dirty="0"/>
              <a:t>benign</a:t>
            </a:r>
            <a:r>
              <a:rPr lang="en-CH" dirty="0"/>
              <a:t>” overfitting.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H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H" dirty="0"/>
              <a:t>This effect of the specific optimization procedure is referred to as “</a:t>
            </a:r>
            <a:r>
              <a:rPr lang="en-CH" b="1" dirty="0"/>
              <a:t>implicit regularization</a:t>
            </a:r>
            <a:r>
              <a:rPr lang="en-CH" dirty="0"/>
              <a:t>”.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H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H" dirty="0"/>
              <a:t>In a way analogous to classical regularization it expands the selection of model class while keeping the </a:t>
            </a:r>
            <a:r>
              <a:rPr lang="en-CH" b="1" dirty="0"/>
              <a:t>effective model complexity (intrinsic dimension) </a:t>
            </a:r>
            <a:r>
              <a:rPr lang="en-CH" dirty="0"/>
              <a:t>low.</a:t>
            </a:r>
            <a:endParaRPr lang="en-CH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H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H" dirty="0"/>
              <a:t>Many open questions…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H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H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endParaRPr lang="en-CH" dirty="0"/>
          </a:p>
          <a:p>
            <a:endParaRPr lang="en-CH" dirty="0"/>
          </a:p>
          <a:p>
            <a:endParaRPr lang="en-CH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BAD6D0C-69A8-924C-AD9C-DF25CE582F49}"/>
              </a:ext>
            </a:extLst>
          </p:cNvPr>
          <p:cNvGrpSpPr/>
          <p:nvPr/>
        </p:nvGrpSpPr>
        <p:grpSpPr>
          <a:xfrm>
            <a:off x="8074148" y="3282654"/>
            <a:ext cx="3428216" cy="1411747"/>
            <a:chOff x="6460177" y="2875808"/>
            <a:chExt cx="3669475" cy="2459078"/>
          </a:xfrm>
        </p:grpSpPr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30979A20-309B-2B43-A5C9-AB23022D20E5}"/>
                </a:ext>
              </a:extLst>
            </p:cNvPr>
            <p:cNvCxnSpPr>
              <a:cxnSpLocks/>
            </p:cNvCxnSpPr>
            <p:nvPr/>
          </p:nvCxnSpPr>
          <p:spPr>
            <a:xfrm>
              <a:off x="6460177" y="4963886"/>
              <a:ext cx="366947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CD3F9B3B-3790-C340-8F67-CFD517DBAA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47610" y="2875808"/>
              <a:ext cx="0" cy="208807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4D328355-70DF-0247-A710-B0965B7B28FC}"/>
                </a:ext>
              </a:extLst>
            </p:cNvPr>
            <p:cNvSpPr/>
            <p:nvPr/>
          </p:nvSpPr>
          <p:spPr>
            <a:xfrm>
              <a:off x="6863938" y="3919847"/>
              <a:ext cx="95002" cy="9401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F0F4ABBE-5B23-9148-B633-79320F49B68E}"/>
                </a:ext>
              </a:extLst>
            </p:cNvPr>
            <p:cNvSpPr/>
            <p:nvPr/>
          </p:nvSpPr>
          <p:spPr>
            <a:xfrm>
              <a:off x="7360722" y="4476006"/>
              <a:ext cx="95002" cy="9401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A762B0D-1ED5-2F40-BB5C-58A27D60F95B}"/>
                </a:ext>
              </a:extLst>
            </p:cNvPr>
            <p:cNvSpPr/>
            <p:nvPr/>
          </p:nvSpPr>
          <p:spPr>
            <a:xfrm>
              <a:off x="8191996" y="3429000"/>
              <a:ext cx="95002" cy="9401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C3EC9583-DC73-C947-9120-EBCA2FC3E1BB}"/>
                </a:ext>
              </a:extLst>
            </p:cNvPr>
            <p:cNvSpPr/>
            <p:nvPr/>
          </p:nvSpPr>
          <p:spPr>
            <a:xfrm>
              <a:off x="8846128" y="4334494"/>
              <a:ext cx="95002" cy="9401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BA3C1CC0-B7A4-104F-968C-8CAF401E1D85}"/>
                </a:ext>
              </a:extLst>
            </p:cNvPr>
            <p:cNvSpPr/>
            <p:nvPr/>
          </p:nvSpPr>
          <p:spPr>
            <a:xfrm>
              <a:off x="9735787" y="4718689"/>
              <a:ext cx="95002" cy="9401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A0BA8F2F-8C98-8048-8A1C-61675E6F6D63}"/>
                </a:ext>
              </a:extLst>
            </p:cNvPr>
            <p:cNvSpPr/>
            <p:nvPr/>
          </p:nvSpPr>
          <p:spPr>
            <a:xfrm>
              <a:off x="6935190" y="3490553"/>
              <a:ext cx="2950742" cy="1312121"/>
            </a:xfrm>
            <a:custGeom>
              <a:avLst/>
              <a:gdLst>
                <a:gd name="connsiteX0" fmla="*/ 0 w 2950742"/>
                <a:gd name="connsiteY0" fmla="*/ 475805 h 1312121"/>
                <a:gd name="connsiteX1" fmla="*/ 213755 w 2950742"/>
                <a:gd name="connsiteY1" fmla="*/ 1045821 h 1312121"/>
                <a:gd name="connsiteX2" fmla="*/ 475013 w 2950742"/>
                <a:gd name="connsiteY2" fmla="*/ 1057696 h 1312121"/>
                <a:gd name="connsiteX3" fmla="*/ 1258784 w 2950742"/>
                <a:gd name="connsiteY3" fmla="*/ 792 h 1312121"/>
                <a:gd name="connsiteX4" fmla="*/ 1888176 w 2950742"/>
                <a:gd name="connsiteY4" fmla="*/ 891442 h 1312121"/>
                <a:gd name="connsiteX5" fmla="*/ 2850078 w 2950742"/>
                <a:gd name="connsiteY5" fmla="*/ 1271452 h 1312121"/>
                <a:gd name="connsiteX6" fmla="*/ 2873828 w 2950742"/>
                <a:gd name="connsiteY6" fmla="*/ 1283328 h 1312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50742" h="1312121">
                  <a:moveTo>
                    <a:pt x="0" y="475805"/>
                  </a:moveTo>
                  <a:cubicBezTo>
                    <a:pt x="67293" y="712322"/>
                    <a:pt x="134586" y="948839"/>
                    <a:pt x="213755" y="1045821"/>
                  </a:cubicBezTo>
                  <a:cubicBezTo>
                    <a:pt x="292924" y="1142803"/>
                    <a:pt x="300842" y="1231867"/>
                    <a:pt x="475013" y="1057696"/>
                  </a:cubicBezTo>
                  <a:cubicBezTo>
                    <a:pt x="649184" y="883525"/>
                    <a:pt x="1023257" y="28501"/>
                    <a:pt x="1258784" y="792"/>
                  </a:cubicBezTo>
                  <a:cubicBezTo>
                    <a:pt x="1494311" y="-26917"/>
                    <a:pt x="1622960" y="679665"/>
                    <a:pt x="1888176" y="891442"/>
                  </a:cubicBezTo>
                  <a:cubicBezTo>
                    <a:pt x="2153392" y="1103219"/>
                    <a:pt x="2850078" y="1271452"/>
                    <a:pt x="2850078" y="1271452"/>
                  </a:cubicBezTo>
                  <a:cubicBezTo>
                    <a:pt x="3014353" y="1336766"/>
                    <a:pt x="2944090" y="1310047"/>
                    <a:pt x="2873828" y="1283328"/>
                  </a:cubicBezTo>
                </a:path>
              </a:pathLst>
            </a:cu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2B2B6E82-621E-E64B-8030-7341AFBB1BFB}"/>
                </a:ext>
              </a:extLst>
            </p:cNvPr>
            <p:cNvSpPr/>
            <p:nvPr/>
          </p:nvSpPr>
          <p:spPr>
            <a:xfrm>
              <a:off x="6911439" y="3190358"/>
              <a:ext cx="2861953" cy="2144528"/>
            </a:xfrm>
            <a:custGeom>
              <a:avLst/>
              <a:gdLst>
                <a:gd name="connsiteX0" fmla="*/ 0 w 2861953"/>
                <a:gd name="connsiteY0" fmla="*/ 752250 h 2144528"/>
                <a:gd name="connsiteX1" fmla="*/ 285008 w 2861953"/>
                <a:gd name="connsiteY1" fmla="*/ 1904156 h 2144528"/>
                <a:gd name="connsiteX2" fmla="*/ 510639 w 2861953"/>
                <a:gd name="connsiteY2" fmla="*/ 1322265 h 2144528"/>
                <a:gd name="connsiteX3" fmla="*/ 593766 w 2861953"/>
                <a:gd name="connsiteY3" fmla="*/ 63481 h 2144528"/>
                <a:gd name="connsiteX4" fmla="*/ 1365662 w 2861953"/>
                <a:gd name="connsiteY4" fmla="*/ 300987 h 2144528"/>
                <a:gd name="connsiteX5" fmla="*/ 2006930 w 2861953"/>
                <a:gd name="connsiteY5" fmla="*/ 1286639 h 2144528"/>
                <a:gd name="connsiteX6" fmla="*/ 2505693 w 2861953"/>
                <a:gd name="connsiteY6" fmla="*/ 2141663 h 2144528"/>
                <a:gd name="connsiteX7" fmla="*/ 2861953 w 2861953"/>
                <a:gd name="connsiteY7" fmla="*/ 1583523 h 2144528"/>
                <a:gd name="connsiteX8" fmla="*/ 2861953 w 2861953"/>
                <a:gd name="connsiteY8" fmla="*/ 1583523 h 214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61953" h="2144528">
                  <a:moveTo>
                    <a:pt x="0" y="752250"/>
                  </a:moveTo>
                  <a:cubicBezTo>
                    <a:pt x="99951" y="1280702"/>
                    <a:pt x="199902" y="1809154"/>
                    <a:pt x="285008" y="1904156"/>
                  </a:cubicBezTo>
                  <a:cubicBezTo>
                    <a:pt x="370114" y="1999158"/>
                    <a:pt x="459179" y="1629044"/>
                    <a:pt x="510639" y="1322265"/>
                  </a:cubicBezTo>
                  <a:cubicBezTo>
                    <a:pt x="562099" y="1015486"/>
                    <a:pt x="451262" y="233694"/>
                    <a:pt x="593766" y="63481"/>
                  </a:cubicBezTo>
                  <a:cubicBezTo>
                    <a:pt x="736270" y="-106732"/>
                    <a:pt x="1130135" y="97127"/>
                    <a:pt x="1365662" y="300987"/>
                  </a:cubicBezTo>
                  <a:cubicBezTo>
                    <a:pt x="1601189" y="504847"/>
                    <a:pt x="1816925" y="979860"/>
                    <a:pt x="2006930" y="1286639"/>
                  </a:cubicBezTo>
                  <a:cubicBezTo>
                    <a:pt x="2196935" y="1593418"/>
                    <a:pt x="2363189" y="2092182"/>
                    <a:pt x="2505693" y="2141663"/>
                  </a:cubicBezTo>
                  <a:cubicBezTo>
                    <a:pt x="2648197" y="2191144"/>
                    <a:pt x="2861953" y="1583523"/>
                    <a:pt x="2861953" y="1583523"/>
                  </a:cubicBezTo>
                  <a:lnTo>
                    <a:pt x="2861953" y="1583523"/>
                  </a:lnTo>
                </a:path>
              </a:pathLst>
            </a:custGeom>
            <a:noFill/>
            <a:ln w="1905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dirty="0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BDF244FA-69AE-9B4B-9418-F34FC188DE6D}"/>
              </a:ext>
            </a:extLst>
          </p:cNvPr>
          <p:cNvSpPr txBox="1"/>
          <p:nvPr/>
        </p:nvSpPr>
        <p:spPr>
          <a:xfrm>
            <a:off x="3844311" y="113861"/>
            <a:ext cx="61180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H" b="1" dirty="0">
                <a:solidFill>
                  <a:schemeClr val="accent1"/>
                </a:solidFill>
              </a:rPr>
              <a:t>What are the mechanics that drive performance improvement</a:t>
            </a:r>
          </a:p>
          <a:p>
            <a:pPr algn="ctr"/>
            <a:r>
              <a:rPr lang="en-GB" b="1" dirty="0">
                <a:solidFill>
                  <a:schemeClr val="accent1"/>
                </a:solidFill>
              </a:rPr>
              <a:t>in the overparameterized regime?</a:t>
            </a:r>
            <a:endParaRPr lang="en-CH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08994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24EB9BA-6FB1-C448-9DA2-69AE99FCC602}"/>
              </a:ext>
            </a:extLst>
          </p:cNvPr>
          <p:cNvSpPr txBox="1"/>
          <p:nvPr/>
        </p:nvSpPr>
        <p:spPr>
          <a:xfrm>
            <a:off x="1181492" y="849308"/>
            <a:ext cx="947079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H" dirty="0"/>
              <a:t>Increasing the number of model parameters increases the </a:t>
            </a:r>
            <a:r>
              <a:rPr lang="en-CH" b="1" dirty="0"/>
              <a:t>upper bound </a:t>
            </a:r>
            <a:r>
              <a:rPr lang="en-CH" dirty="0"/>
              <a:t>of its variance</a:t>
            </a:r>
          </a:p>
          <a:p>
            <a:endParaRPr lang="en-CH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H" dirty="0"/>
              <a:t>Modern DL models are hugely </a:t>
            </a:r>
            <a:r>
              <a:rPr lang="en-CH" b="1" dirty="0"/>
              <a:t>overparameterized</a:t>
            </a:r>
            <a:r>
              <a:rPr lang="en-CH" dirty="0"/>
              <a:t>, often </a:t>
            </a:r>
            <a:r>
              <a:rPr lang="en-CH" b="1" dirty="0"/>
              <a:t>overfitted</a:t>
            </a:r>
            <a:r>
              <a:rPr lang="en-CH" dirty="0"/>
              <a:t> and yet they generalize well</a:t>
            </a:r>
          </a:p>
          <a:p>
            <a:endParaRPr lang="en-CH" dirty="0"/>
          </a:p>
          <a:p>
            <a:endParaRPr lang="en-CH" dirty="0"/>
          </a:p>
          <a:p>
            <a:r>
              <a:rPr lang="en-CH" dirty="0">
                <a:solidFill>
                  <a:schemeClr val="accent5"/>
                </a:solidFill>
              </a:rPr>
              <a:t>This apparent discrepancy boils down to the mechanics of fitting DL models: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H" dirty="0"/>
              <a:t>Optimization landscape + optimization via </a:t>
            </a:r>
            <a:r>
              <a:rPr lang="en-CH" b="1" dirty="0"/>
              <a:t>SGD</a:t>
            </a:r>
            <a:r>
              <a:rPr lang="en-CH" dirty="0"/>
              <a:t> favors “smooth” solutions with small norms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H" dirty="0"/>
              <a:t>This </a:t>
            </a:r>
            <a:r>
              <a:rPr lang="en-CH" b="1" dirty="0"/>
              <a:t>implicit regularization </a:t>
            </a:r>
            <a:r>
              <a:rPr lang="en-CH" dirty="0"/>
              <a:t>via SGD  in the </a:t>
            </a:r>
            <a:r>
              <a:rPr lang="en-CH" i="1" dirty="0"/>
              <a:t>p&gt;n</a:t>
            </a:r>
            <a:r>
              <a:rPr lang="en-CH" dirty="0"/>
              <a:t> regime keeps the variance in check</a:t>
            </a:r>
          </a:p>
          <a:p>
            <a:r>
              <a:rPr lang="en-CH" dirty="0"/>
              <a:t>and the higher the number of parameters the more potent its effect.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H" dirty="0"/>
              <a:t>Even when DL models do overfit, they appear to do so in a relatively </a:t>
            </a:r>
            <a:r>
              <a:rPr lang="en-CH" b="1" dirty="0"/>
              <a:t>“benign</a:t>
            </a:r>
            <a:r>
              <a:rPr lang="en-CH" dirty="0"/>
              <a:t>” manner without hurting too much their </a:t>
            </a:r>
            <a:r>
              <a:rPr lang="en-GB" dirty="0"/>
              <a:t>g</a:t>
            </a:r>
            <a:r>
              <a:rPr lang="en-CH" dirty="0"/>
              <a:t>eneralization performance.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9EF8C79-2BDD-6B42-85DD-F883E50AA0E4}"/>
              </a:ext>
            </a:extLst>
          </p:cNvPr>
          <p:cNvSpPr/>
          <p:nvPr/>
        </p:nvSpPr>
        <p:spPr>
          <a:xfrm>
            <a:off x="1181492" y="4479665"/>
            <a:ext cx="985729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H" dirty="0">
                <a:solidFill>
                  <a:schemeClr val="accent5"/>
                </a:solidFill>
              </a:rPr>
              <a:t>What does </a:t>
            </a:r>
            <a:r>
              <a:rPr lang="en-GB" dirty="0">
                <a:solidFill>
                  <a:schemeClr val="accent5"/>
                </a:solidFill>
              </a:rPr>
              <a:t>it mean in practice?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H" dirty="0"/>
              <a:t>When it comes to choosing architectures, do not afraid to go bigger (or rather deeper)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H" dirty="0"/>
              <a:t>Utilizing additional measures to avoid overfitting (e.g dropouts, regularization) is also not a bad idea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H" dirty="0"/>
              <a:t>It’s ok, humans still satisfy statistics 101 </a:t>
            </a:r>
            <a:r>
              <a:rPr lang="en-CH" dirty="0">
                <a:sym typeface="Wingdings" pitchFamily="2" charset="2"/>
              </a:rPr>
              <a:t></a:t>
            </a:r>
            <a:endParaRPr lang="en-CH" dirty="0"/>
          </a:p>
          <a:p>
            <a:endParaRPr lang="en-CH" dirty="0">
              <a:solidFill>
                <a:schemeClr val="accent5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23C5CEC-1319-3442-A0F4-0FF7E22C89C3}"/>
              </a:ext>
            </a:extLst>
          </p:cNvPr>
          <p:cNvSpPr txBox="1"/>
          <p:nvPr/>
        </p:nvSpPr>
        <p:spPr>
          <a:xfrm>
            <a:off x="5367990" y="173606"/>
            <a:ext cx="1097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H" b="1" dirty="0">
                <a:solidFill>
                  <a:schemeClr val="accent1"/>
                </a:solidFill>
              </a:rPr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27507072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1565</TotalTime>
  <Words>1151</Words>
  <Application>Microsoft Macintosh PowerPoint</Application>
  <PresentationFormat>Widescreen</PresentationFormat>
  <Paragraphs>211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Panagiotis Papasaikas</dc:creator>
  <cp:lastModifiedBy>Papasaikas, Panagiotis</cp:lastModifiedBy>
  <cp:revision>79</cp:revision>
  <dcterms:created xsi:type="dcterms:W3CDTF">2021-02-01T08:06:19Z</dcterms:created>
  <dcterms:modified xsi:type="dcterms:W3CDTF">2021-09-02T11:20:47Z</dcterms:modified>
</cp:coreProperties>
</file>